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6"/>
  </p:handoutMasterIdLst>
  <p:sldIdLst>
    <p:sldId id="256" r:id="rId3"/>
    <p:sldId id="257" r:id="rId5"/>
    <p:sldId id="258" r:id="rId6"/>
    <p:sldId id="456" r:id="rId7"/>
    <p:sldId id="455" r:id="rId8"/>
    <p:sldId id="457" r:id="rId9"/>
    <p:sldId id="458" r:id="rId10"/>
    <p:sldId id="313" r:id="rId11"/>
    <p:sldId id="351" r:id="rId12"/>
    <p:sldId id="459" r:id="rId13"/>
    <p:sldId id="460" r:id="rId14"/>
    <p:sldId id="433" r:id="rId15"/>
    <p:sldId id="462" r:id="rId16"/>
    <p:sldId id="468" r:id="rId17"/>
    <p:sldId id="461" r:id="rId18"/>
    <p:sldId id="463" r:id="rId19"/>
    <p:sldId id="423" r:id="rId20"/>
    <p:sldId id="424" r:id="rId21"/>
    <p:sldId id="425" r:id="rId22"/>
    <p:sldId id="427" r:id="rId23"/>
    <p:sldId id="428" r:id="rId24"/>
    <p:sldId id="429" r:id="rId25"/>
    <p:sldId id="430" r:id="rId26"/>
    <p:sldId id="469" r:id="rId27"/>
    <p:sldId id="445" r:id="rId28"/>
    <p:sldId id="446" r:id="rId29"/>
    <p:sldId id="464" r:id="rId30"/>
    <p:sldId id="447" r:id="rId31"/>
    <p:sldId id="449" r:id="rId32"/>
    <p:sldId id="448" r:id="rId33"/>
    <p:sldId id="450" r:id="rId34"/>
    <p:sldId id="269" r:id="rId35"/>
  </p:sldIdLst>
  <p:sldSz cx="9144000" cy="5143500"/>
  <p:notesSz cx="5143500" cy="9144000"/>
  <p:custDataLst>
    <p:tags r:id="rId4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58.xml"/><Relationship Id="rId40" Type="http://schemas.openxmlformats.org/officeDocument/2006/relationships/commentAuthors" Target="commentAuthors.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1671638" cy="458788"/>
          </a:xfrm>
          <a:prstGeom prst="rect">
            <a:avLst/>
          </a:prstGeom>
        </p:spPr>
        <p:txBody>
          <a:bodyPr vert="horz" lIns="91440" tIns="45720" rIns="91440" bIns="45720" rtlCol="0"/>
          <a:lstStyle>
            <a:lvl1pPr algn="l">
              <a:defRPr sz="675"/>
            </a:lvl1pPr>
          </a:lstStyle>
          <a:p>
            <a:endParaRPr lang="zh-CN" altLang="en-US">
              <a:cs typeface="微软雅黑" panose="020B0503020204020204" pitchFamily="34" charset="-122"/>
            </a:endParaRPr>
          </a:p>
        </p:txBody>
      </p:sp>
      <p:sp>
        <p:nvSpPr>
          <p:cNvPr id="3" name="日期占位符 2"/>
          <p:cNvSpPr>
            <a:spLocks noGrp="1"/>
          </p:cNvSpPr>
          <p:nvPr>
            <p:ph type="dt" sz="quarter" idx="1"/>
          </p:nvPr>
        </p:nvSpPr>
        <p:spPr>
          <a:xfrm>
            <a:off x="2185095" y="0"/>
            <a:ext cx="1671638" cy="45878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cs typeface="微软雅黑" panose="020B0503020204020204" pitchFamily="34" charset="-122"/>
              </a:rPr>
            </a:fld>
            <a:endParaRPr lang="zh-CN" altLang="en-US">
              <a:cs typeface="微软雅黑" panose="020B0503020204020204" pitchFamily="34" charset="-122"/>
            </a:endParaRPr>
          </a:p>
        </p:txBody>
      </p:sp>
      <p:sp>
        <p:nvSpPr>
          <p:cNvPr id="4" name="页脚占位符 3"/>
          <p:cNvSpPr>
            <a:spLocks noGrp="1"/>
          </p:cNvSpPr>
          <p:nvPr>
            <p:ph type="ftr" sz="quarter" idx="2"/>
          </p:nvPr>
        </p:nvSpPr>
        <p:spPr>
          <a:xfrm>
            <a:off x="0" y="8685213"/>
            <a:ext cx="1671638" cy="458787"/>
          </a:xfrm>
          <a:prstGeom prst="rect">
            <a:avLst/>
          </a:prstGeom>
        </p:spPr>
        <p:txBody>
          <a:bodyPr vert="horz" lIns="91440" tIns="45720" rIns="91440" bIns="45720" rtlCol="0" anchor="b"/>
          <a:lstStyle>
            <a:lvl1pPr algn="l">
              <a:defRPr sz="675"/>
            </a:lvl1pPr>
          </a:lstStyle>
          <a:p>
            <a:endParaRPr lang="zh-CN" altLang="en-US">
              <a:cs typeface="微软雅黑" panose="020B0503020204020204" pitchFamily="34" charset="-122"/>
            </a:endParaRPr>
          </a:p>
        </p:txBody>
      </p:sp>
      <p:sp>
        <p:nvSpPr>
          <p:cNvPr id="5" name="灯片编号占位符 4"/>
          <p:cNvSpPr>
            <a:spLocks noGrp="1"/>
          </p:cNvSpPr>
          <p:nvPr>
            <p:ph type="sldNum" sz="quarter" idx="3"/>
          </p:nvPr>
        </p:nvSpPr>
        <p:spPr>
          <a:xfrm>
            <a:off x="2185095" y="8685213"/>
            <a:ext cx="1671638" cy="458787"/>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cs typeface="微软雅黑" panose="020B0503020204020204" pitchFamily="34" charset="-122"/>
              </a:rPr>
            </a:fld>
            <a:endParaRPr lang="zh-CN" altLang="en-US">
              <a:cs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cs typeface="微软雅黑" panose="020B0503020204020204" pitchFamily="34"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cs typeface="微软雅黑" panose="020B0503020204020204" pitchFamily="34" charset="-122"/>
              </a:defRPr>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cs typeface="微软雅黑" panose="020B0503020204020204" pitchFamily="34"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cs typeface="微软雅黑" panose="020B0503020204020204" pitchFamily="34" charset="-122"/>
              </a:defRPr>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今天由我向大家汇报我们</a:t>
            </a:r>
            <a:r>
              <a:rPr lang="zh-CN" altLang="en-US" dirty="0"/>
              <a:t>团队</a:t>
            </a:r>
            <a:r>
              <a:rPr lang="en-US" dirty="0"/>
              <a:t>的项目期末成果。</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在系统设计上，我们采用了分层架构与微服务结合的模式。</a:t>
            </a:r>
            <a:endParaRPr lang="en-US" dirty="0"/>
          </a:p>
          <a:p>
            <a:r>
              <a:rPr lang="en-US" dirty="0"/>
              <a:t>系统主要包含客户端、网关集群、服务集群、注册中心和日志系统等模块。</a:t>
            </a:r>
            <a:endParaRPr lang="en-US" dirty="0"/>
          </a:p>
          <a:p>
            <a:r>
              <a:rPr lang="en-US" dirty="0"/>
              <a:t>客户端请求通过Nginx网关进行负载均衡，由业务服务和基础服务完成功能处理。其中，Nacos负责服务注册与配置，Seata负责分布式事务。我们还使用了Redis缓存、RocketMQ消息队列，以及Minio对象存储服务，来保障高性能和高可用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根据领域驱动设计，为正确设计相应的领域服务，我们选择将系统涉及的业务边界划分为四部分领域：笔记</a:t>
            </a:r>
            <a:r>
              <a:rPr lang="zh-CN" altLang="en-US" sz="1200" b="0" i="0" kern="1200" dirty="0">
                <a:solidFill>
                  <a:schemeClr val="tx1"/>
                </a:solidFill>
                <a:effectLst/>
                <a:latin typeface="+mn-lt"/>
                <a:ea typeface="+mn-ea"/>
              </a:rPr>
              <a:t>域、</a:t>
            </a:r>
            <a:r>
              <a:rPr lang="zh-CN" altLang="en-US" sz="1200" b="0" i="0" kern="1200" dirty="0">
                <a:solidFill>
                  <a:schemeClr val="tx1"/>
                </a:solidFill>
                <a:effectLst/>
                <a:latin typeface="+mn-lt"/>
                <a:ea typeface="+mn-ea"/>
              </a:rPr>
              <a:t>互动域、用户域、管理域</a:t>
            </a:r>
            <a:endParaRPr lang="en-US" altLang="zh-CN" sz="1200" b="0" i="0" kern="1200" dirty="0">
              <a:solidFill>
                <a:schemeClr val="tx1"/>
              </a:solidFill>
              <a:effectLst/>
              <a:latin typeface="+mn-lt"/>
              <a:ea typeface="+mn-ea"/>
            </a:endParaRPr>
          </a:p>
          <a:p>
            <a:r>
              <a:rPr lang="zh-CN" altLang="en-US" sz="1200" b="0" i="0" kern="1200" dirty="0">
                <a:solidFill>
                  <a:schemeClr val="tx1"/>
                </a:solidFill>
                <a:effectLst/>
                <a:latin typeface="+mn-lt"/>
                <a:ea typeface="+mn-ea"/>
              </a:rPr>
              <a:t>根据以上的领域设计，为适应系统设计过程中服务的粒度适中，我们选择根据功能将微服务进一步划分为以下</a:t>
            </a:r>
            <a:r>
              <a:rPr lang="zh-CN" altLang="en-US" sz="1200" b="0" i="0" kern="1200" dirty="0">
                <a:solidFill>
                  <a:schemeClr val="tx1"/>
                </a:solidFill>
                <a:effectLst/>
                <a:latin typeface="+mn-lt"/>
                <a:ea typeface="+mn-ea"/>
              </a:rPr>
              <a:t>模块：</a:t>
            </a:r>
            <a:endParaRPr lang="zh-CN" altLang="en-US" sz="1200" b="0" i="0" kern="1200" dirty="0">
              <a:solidFill>
                <a:schemeClr val="tx1"/>
              </a:solidFill>
              <a:effectLst/>
              <a:latin typeface="+mn-lt"/>
              <a:ea typeface="+mn-ea"/>
            </a:endParaRPr>
          </a:p>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为了实现改进逻辑架构与物理架构的映射，通过部署图的方式展现系统的物理实现，因微服务架构特性，采用服务注册与配置中心集群以及三种不同功能的服务器集群实现微服务之间的沟通。部署图如下：</a:t>
            </a: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接下来，我们将按照系统简介、技术选型、系统设计、技术实现、系统展示、挑战与问题以及团队反思几个部分展开我们的汇报。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项目中，我们遇到了一些挑战，主要集中在以下几个方面：</a:t>
            </a:r>
            <a:endParaRPr lang="en-US" dirty="0"/>
          </a:p>
          <a:p>
            <a:endParaRPr lang="en-US" dirty="0"/>
          </a:p>
          <a:p>
            <a:r>
              <a:rPr lang="en-US" dirty="0"/>
              <a:t>分布式ID生成：确保高并发情况下ID的唯一性，同时处理系统时间不一致问题。</a:t>
            </a:r>
            <a:endParaRPr lang="en-US" dirty="0"/>
          </a:p>
          <a:p>
            <a:r>
              <a:rPr lang="en-US" dirty="0"/>
              <a:t>数据一致性：Redis和MySQL间的数据一致性，以及分布式事务处理是关键难点。</a:t>
            </a:r>
            <a:endParaRPr lang="en-US" dirty="0"/>
          </a:p>
          <a:p>
            <a:r>
              <a:rPr lang="en-US" dirty="0"/>
              <a:t>微服务通信：需要处理服务间超时、降级和熔断策略，并保证服务注册与发现的可靠性。</a:t>
            </a:r>
            <a:endParaRPr lang="en-US" dirty="0"/>
          </a:p>
          <a:p>
            <a:r>
              <a:rPr lang="en-US" dirty="0"/>
              <a:t>性能优化：针对缓存策略优化、SQL查询优化、大数据量分页等问题，我们还需进一步完善和提升。</a:t>
            </a:r>
            <a:endParaRPr lang="en-US" dirty="0"/>
          </a:p>
          <a:p>
            <a:r>
              <a:rPr lang="en-US" dirty="0"/>
              <a:t>尽管面临这些挑战，我们通过Redis缓存、消息队列和分布式事务解决了大部分问题。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最后，我们来分享团队反思。</a:t>
            </a:r>
            <a:endParaRPr lang="en-US" dirty="0"/>
          </a:p>
          <a:p>
            <a:r>
              <a:rPr lang="en-US" dirty="0"/>
              <a:t>在项目协作上，团队成员分工明确、沟通顺畅，确保了项目的按时推进。</a:t>
            </a:r>
            <a:endParaRPr lang="en-US" dirty="0"/>
          </a:p>
          <a:p>
            <a:r>
              <a:rPr lang="en-US" dirty="0"/>
              <a:t>在技术方面，我们针对计数服务的高并发处理、增量同步机制，以及搜索服务的查询优化，初步解决了一些难题，但仍有优化空间。</a:t>
            </a:r>
            <a:endParaRPr lang="en-US" dirty="0"/>
          </a:p>
          <a:p>
            <a:r>
              <a:rPr lang="en-US" dirty="0"/>
              <a:t>展望未来，我们计划加强内容搜索与检索服务的开发，优化计数服务的性能，并进一步完善用户服务模块，以应对复杂用户关系和高并发访问。</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首先，让我们来看一下Momento项目的背景和动机。</a:t>
            </a:r>
            <a:endParaRPr dirty="0"/>
          </a:p>
          <a:p>
            <a:r>
              <a:rPr dirty="0"/>
              <a:t>随着社交媒体和内容平台的普及，用户越来越依赖这些平台来分享生活和思想。用户对个性化、实时性和高可用性的需求持续上升，而现有平台在高并发处理、推荐算法、隐私保护等方面存在局限性。</a:t>
            </a:r>
            <a:endParaRPr dirty="0"/>
          </a:p>
          <a:p>
            <a:r>
              <a:rPr dirty="0"/>
              <a:t>为了解决这些问题，我们通过分布式架构和微服务设计，开发了一个更加稳定、高效、个性化的内容分享与社交互动平台——Momento。这个项目的目标是提升用户社交互动体验、优化内容管理，同时确保高并发场景下的系统稳定性和数据一致性。</a:t>
            </a:r>
            <a:endParaRPr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我们的项目目标集中在四个方面：</a:t>
            </a:r>
            <a:endParaRPr lang="zh-CN" altLang="en-US"/>
          </a:p>
          <a:p>
            <a:r>
              <a:rPr lang="zh-CN" altLang="en-US"/>
              <a:t>第一，提供支持点赞、评论、关注等功能的社交互动模块，实时反馈用户动态；</a:t>
            </a:r>
            <a:endParaRPr lang="zh-CN" altLang="en-US"/>
          </a:p>
          <a:p>
            <a:r>
              <a:rPr lang="zh-CN" altLang="en-US"/>
              <a:t>第二，优化内容分享与管理功能，支持个性化推荐和高效搜索；</a:t>
            </a:r>
            <a:endParaRPr lang="zh-CN" altLang="en-US"/>
          </a:p>
          <a:p>
            <a:r>
              <a:rPr lang="zh-CN" altLang="en-US"/>
              <a:t>第三，采用分布式架构和微服务技术，确保系统在高并发场景下的稳定性；</a:t>
            </a:r>
            <a:endParaRPr lang="zh-CN" altLang="en-US"/>
          </a:p>
          <a:p>
            <a:r>
              <a:rPr lang="zh-CN" altLang="en-US"/>
              <a:t>最后，通过完善的认证授权服务，保护用户隐私，保障数据安全和合规性。</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需要注意的是，我们将功能范围限定在内容分享和社交互动，不涉及第三方平台集成、直播、电商等扩展功能。</a:t>
            </a:r>
            <a:endParaRPr lang="zh-CN" altLang="en-US"/>
          </a:p>
          <a:p>
            <a:r>
              <a:rPr lang="zh-CN" altLang="en-US"/>
              <a:t>在项目开发中，我们遵循了一些约束和假设。</a:t>
            </a:r>
            <a:endParaRPr lang="zh-CN" altLang="en-US"/>
          </a:p>
          <a:p>
            <a:r>
              <a:rPr lang="zh-CN" altLang="en-US"/>
              <a:t>比如，平台必须确保高可用性和数据一致性；同时假设系统能够通过分布式架构应对高并发需求。</a:t>
            </a:r>
            <a:endParaRPr lang="zh-CN" altLang="en-US"/>
          </a:p>
          <a:p>
            <a:r>
              <a:rPr lang="zh-CN" altLang="en-US"/>
              <a:t>验收标准包括核心功能的高并发稳定性、数据一致性、流畅的用户体验、后台管理的有效性，以及通过性能测试支持预期的用户规模。</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这一套技术选型的核心在于兼顾高并发处理和高效的分布式架构设计，能够支撑复杂业务场景。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cs typeface="微软雅黑" panose="020B0503020204020204" pitchFamily="34"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cs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lvl1pPr>
              <a:defRPr>
                <a:cs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lvl1pPr>
              <a:defRPr>
                <a:cs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p:spPr>
        <p:txBody>
          <a:bodyPr/>
          <a:lstStyle>
            <a:lvl1pPr>
              <a:defRPr>
                <a:cs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45363" y="6625868"/>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349363" y="6625868"/>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9110963" y="6625868"/>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8271240" y="3607127"/>
            <a:ext cx="872760" cy="1536373"/>
          </a:xfrm>
          <a:prstGeom prst="rect">
            <a:avLst/>
          </a:prstGeom>
        </p:spPr>
      </p:pic>
      <p:sp>
        <p:nvSpPr>
          <p:cNvPr id="2" name="标题 1"/>
          <p:cNvSpPr>
            <a:spLocks noGrp="1"/>
          </p:cNvSpPr>
          <p:nvPr>
            <p:ph type="title"/>
          </p:nvPr>
        </p:nvSpPr>
        <p:spPr>
          <a:xfrm>
            <a:off x="494109" y="273845"/>
            <a:ext cx="8155781" cy="515541"/>
          </a:xfrm>
        </p:spPr>
        <p:txBody>
          <a:bodyPr/>
          <a:lstStyle/>
          <a:p>
            <a:r>
              <a:rPr lang="zh-CN" altLang="en-US"/>
              <a:t>单击此处编辑母版标题样式</a:t>
            </a:r>
            <a:endParaRPr lang="zh-CN" altLang="en-US"/>
          </a:p>
        </p:txBody>
      </p:sp>
      <p:sp>
        <p:nvSpPr>
          <p:cNvPr id="5" name="灯片编号占位符 4"/>
          <p:cNvSpPr>
            <a:spLocks noGrp="1"/>
          </p:cNvSpPr>
          <p:nvPr>
            <p:ph type="sldNum" sz="quarter" idx="12"/>
          </p:nvPr>
        </p:nvSpPr>
        <p:spPr>
          <a:xfrm>
            <a:off x="6457949" y="4679157"/>
            <a:ext cx="2191940" cy="279466"/>
          </a:xfrm>
        </p:spPr>
        <p:txBody>
          <a:bodyPr/>
          <a:lstStyle/>
          <a:p>
            <a:fld id="{17B61D2E-5690-4C9D-A84F-76BBD1AD9F3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8271240" y="3607127"/>
            <a:ext cx="872760" cy="1536373"/>
          </a:xfrm>
          <a:prstGeom prst="rect">
            <a:avLst/>
          </a:prstGeom>
        </p:spPr>
      </p:pic>
      <p:sp>
        <p:nvSpPr>
          <p:cNvPr id="3" name="内容占位符 2"/>
          <p:cNvSpPr>
            <a:spLocks noGrp="1"/>
          </p:cNvSpPr>
          <p:nvPr>
            <p:ph idx="1"/>
          </p:nvPr>
        </p:nvSpPr>
        <p:spPr>
          <a:xfrm>
            <a:off x="494109" y="846965"/>
            <a:ext cx="8155781" cy="378023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标题 9"/>
          <p:cNvSpPr>
            <a:spLocks noGrp="1"/>
          </p:cNvSpPr>
          <p:nvPr>
            <p:ph type="title"/>
          </p:nvPr>
        </p:nvSpPr>
        <p:spPr>
          <a:xfrm>
            <a:off x="494109" y="273845"/>
            <a:ext cx="8155781" cy="515541"/>
          </a:xfrm>
        </p:spPr>
        <p:txBody>
          <a:bodyPr/>
          <a:lstStyle/>
          <a:p>
            <a:r>
              <a:rPr lang="zh-CN" altLang="en-US"/>
              <a:t>单击此处编辑母版标题样式</a:t>
            </a:r>
            <a:endParaRPr lang="zh-CN" altLang="en-US"/>
          </a:p>
        </p:txBody>
      </p:sp>
      <p:sp>
        <p:nvSpPr>
          <p:cNvPr id="14" name="日期占位符 13"/>
          <p:cNvSpPr>
            <a:spLocks noGrp="1"/>
          </p:cNvSpPr>
          <p:nvPr>
            <p:ph type="dt" sz="half" idx="10"/>
          </p:nvPr>
        </p:nvSpPr>
        <p:spPr>
          <a:xfrm>
            <a:off x="494110" y="4684779"/>
            <a:ext cx="2057400" cy="273844"/>
          </a:xfrm>
        </p:spPr>
        <p:txBody>
          <a:bodyPr/>
          <a:lstStyle/>
          <a:p>
            <a:endParaRPr lang="zh-CN" altLang="en-US" dirty="0"/>
          </a:p>
        </p:txBody>
      </p:sp>
      <p:sp>
        <p:nvSpPr>
          <p:cNvPr id="15" name="页脚占位符 14"/>
          <p:cNvSpPr>
            <a:spLocks noGrp="1"/>
          </p:cNvSpPr>
          <p:nvPr>
            <p:ph type="ftr" sz="quarter" idx="11"/>
          </p:nvPr>
        </p:nvSpPr>
        <p:spPr>
          <a:xfrm>
            <a:off x="3028950" y="4679157"/>
            <a:ext cx="3086100" cy="273844"/>
          </a:xfrm>
        </p:spPr>
        <p:txBody>
          <a:bodyPr/>
          <a:lstStyle/>
          <a:p>
            <a:endParaRPr lang="zh-CN" altLang="en-US"/>
          </a:p>
        </p:txBody>
      </p:sp>
      <p:sp>
        <p:nvSpPr>
          <p:cNvPr id="16" name="灯片编号占位符 15"/>
          <p:cNvSpPr>
            <a:spLocks noGrp="1"/>
          </p:cNvSpPr>
          <p:nvPr>
            <p:ph type="sldNum" sz="quarter" idx="12"/>
          </p:nvPr>
        </p:nvSpPr>
        <p:spPr>
          <a:xfrm>
            <a:off x="6457949" y="4679157"/>
            <a:ext cx="2191940" cy="279466"/>
          </a:xfrm>
        </p:spPr>
        <p:txBody>
          <a:bodyPr/>
          <a:lstStyle/>
          <a:p>
            <a:fld id="{17B61D2E-5690-4C9D-A84F-76BBD1AD9F3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38.svg"/><Relationship Id="rId5" Type="http://schemas.openxmlformats.org/officeDocument/2006/relationships/image" Target="../media/image37.jpeg"/><Relationship Id="rId4" Type="http://schemas.openxmlformats.org/officeDocument/2006/relationships/tags" Target="../tags/tag88.xml"/><Relationship Id="rId3" Type="http://schemas.openxmlformats.org/officeDocument/2006/relationships/tags" Target="../tags/tag87.xml"/><Relationship Id="rId29" Type="http://schemas.openxmlformats.org/officeDocument/2006/relationships/notesSlide" Target="../notesSlides/notesSlide13.xml"/><Relationship Id="rId28" Type="http://schemas.openxmlformats.org/officeDocument/2006/relationships/slideLayout" Target="../slideLayouts/slideLayout2.xml"/><Relationship Id="rId27" Type="http://schemas.openxmlformats.org/officeDocument/2006/relationships/image" Target="../media/image46.svg"/><Relationship Id="rId26" Type="http://schemas.openxmlformats.org/officeDocument/2006/relationships/image" Target="../media/image45.jpeg"/><Relationship Id="rId25" Type="http://schemas.openxmlformats.org/officeDocument/2006/relationships/image" Target="../media/image44.svg"/><Relationship Id="rId24" Type="http://schemas.openxmlformats.org/officeDocument/2006/relationships/image" Target="../media/image43.jpeg"/><Relationship Id="rId23" Type="http://schemas.openxmlformats.org/officeDocument/2006/relationships/image" Target="../media/image42.svg"/><Relationship Id="rId22" Type="http://schemas.openxmlformats.org/officeDocument/2006/relationships/image" Target="../media/image41.jpeg"/><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6.xml"/><Relationship Id="rId19" Type="http://schemas.openxmlformats.org/officeDocument/2006/relationships/tags" Target="../tags/tag99.xml"/><Relationship Id="rId18" Type="http://schemas.openxmlformats.org/officeDocument/2006/relationships/image" Target="../media/image40.svg"/><Relationship Id="rId17" Type="http://schemas.openxmlformats.org/officeDocument/2006/relationships/image" Target="../media/image39.jpeg"/><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image" Target="../media/image49.png"/><Relationship Id="rId5" Type="http://schemas.openxmlformats.org/officeDocument/2006/relationships/tags" Target="../tags/tag104.xml"/><Relationship Id="rId4" Type="http://schemas.openxmlformats.org/officeDocument/2006/relationships/image" Target="../media/image48.png"/><Relationship Id="rId3" Type="http://schemas.openxmlformats.org/officeDocument/2006/relationships/tags" Target="../tags/tag103.xml"/><Relationship Id="rId2" Type="http://schemas.openxmlformats.org/officeDocument/2006/relationships/image" Target="../media/image47.png"/><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tags" Target="../tags/tag108.xml"/><Relationship Id="rId1" Type="http://schemas.openxmlformats.org/officeDocument/2006/relationships/tags" Target="../tags/tag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tags" Target="../tags/tag112.xml"/><Relationship Id="rId6" Type="http://schemas.openxmlformats.org/officeDocument/2006/relationships/image" Target="../media/image65.png"/><Relationship Id="rId5" Type="http://schemas.openxmlformats.org/officeDocument/2006/relationships/tags" Target="../tags/tag111.xml"/><Relationship Id="rId4" Type="http://schemas.openxmlformats.org/officeDocument/2006/relationships/image" Target="../media/image64.png"/><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tags" Target="../tags/tag115.xml"/><Relationship Id="rId5" Type="http://schemas.openxmlformats.org/officeDocument/2006/relationships/image" Target="../media/image67.png"/><Relationship Id="rId4" Type="http://schemas.openxmlformats.org/officeDocument/2006/relationships/tags" Target="../tags/tag114.xml"/><Relationship Id="rId3" Type="http://schemas.openxmlformats.org/officeDocument/2006/relationships/image" Target="../media/image66.png"/><Relationship Id="rId2" Type="http://schemas.openxmlformats.org/officeDocument/2006/relationships/tags" Target="../tags/tag113.xml"/><Relationship Id="rId10" Type="http://schemas.openxmlformats.org/officeDocument/2006/relationships/notesSlide" Target="../notesSlides/notesSlide25.xm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70.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4" Type="http://schemas.openxmlformats.org/officeDocument/2006/relationships/notesSlide" Target="../notesSlides/notesSlide29.xml"/><Relationship Id="rId43" Type="http://schemas.openxmlformats.org/officeDocument/2006/relationships/slideLayout" Target="../slideLayouts/slideLayout1.xml"/><Relationship Id="rId42" Type="http://schemas.openxmlformats.org/officeDocument/2006/relationships/tags" Target="../tags/tag156.xml"/><Relationship Id="rId41" Type="http://schemas.openxmlformats.org/officeDocument/2006/relationships/tags" Target="../tags/tag155.xml"/><Relationship Id="rId40" Type="http://schemas.openxmlformats.org/officeDocument/2006/relationships/tags" Target="../tags/tag154.xml"/><Relationship Id="rId4" Type="http://schemas.openxmlformats.org/officeDocument/2006/relationships/tags" Target="../tags/tag118.xml"/><Relationship Id="rId39" Type="http://schemas.openxmlformats.org/officeDocument/2006/relationships/tags" Target="../tags/tag153.xml"/><Relationship Id="rId38" Type="http://schemas.openxmlformats.org/officeDocument/2006/relationships/tags" Target="../tags/tag152.xml"/><Relationship Id="rId37" Type="http://schemas.openxmlformats.org/officeDocument/2006/relationships/tags" Target="../tags/tag151.xml"/><Relationship Id="rId36" Type="http://schemas.openxmlformats.org/officeDocument/2006/relationships/tags" Target="../tags/tag150.xml"/><Relationship Id="rId35" Type="http://schemas.openxmlformats.org/officeDocument/2006/relationships/tags" Target="../tags/tag149.xml"/><Relationship Id="rId34" Type="http://schemas.openxmlformats.org/officeDocument/2006/relationships/tags" Target="../tags/tag148.xml"/><Relationship Id="rId33" Type="http://schemas.openxmlformats.org/officeDocument/2006/relationships/tags" Target="../tags/tag147.xml"/><Relationship Id="rId32" Type="http://schemas.openxmlformats.org/officeDocument/2006/relationships/tags" Target="../tags/tag146.xml"/><Relationship Id="rId31" Type="http://schemas.openxmlformats.org/officeDocument/2006/relationships/tags" Target="../tags/tag145.xml"/><Relationship Id="rId30" Type="http://schemas.openxmlformats.org/officeDocument/2006/relationships/tags" Target="../tags/tag144.xml"/><Relationship Id="rId3" Type="http://schemas.openxmlformats.org/officeDocument/2006/relationships/tags" Target="../tags/tag117.xml"/><Relationship Id="rId29" Type="http://schemas.openxmlformats.org/officeDocument/2006/relationships/tags" Target="../tags/tag143.xml"/><Relationship Id="rId28" Type="http://schemas.openxmlformats.org/officeDocument/2006/relationships/tags" Target="../tags/tag142.xml"/><Relationship Id="rId27" Type="http://schemas.openxmlformats.org/officeDocument/2006/relationships/tags" Target="../tags/tag141.xml"/><Relationship Id="rId26" Type="http://schemas.openxmlformats.org/officeDocument/2006/relationships/tags" Target="../tags/tag140.xml"/><Relationship Id="rId25" Type="http://schemas.openxmlformats.org/officeDocument/2006/relationships/tags" Target="../tags/tag139.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tags" Target="../tags/tag116.xml"/><Relationship Id="rId19" Type="http://schemas.openxmlformats.org/officeDocument/2006/relationships/tags" Target="../tags/tag133.xml"/><Relationship Id="rId18" Type="http://schemas.openxmlformats.org/officeDocument/2006/relationships/tags" Target="../tags/tag132.xml"/><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tags" Target="../tags/tag157.xml"/><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5.jpeg"/><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6.jpeg"/><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7.jpeg"/><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4" Type="http://schemas.openxmlformats.org/officeDocument/2006/relationships/notesSlide" Target="../notesSlides/notesSlide5.xml"/><Relationship Id="rId23" Type="http://schemas.openxmlformats.org/officeDocument/2006/relationships/slideLayout" Target="../slideLayouts/slideLayout2.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tags" Target="../tags/tag32.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image" Target="../media/image10.jpeg"/><Relationship Id="rId13" Type="http://schemas.openxmlformats.org/officeDocument/2006/relationships/tags" Target="../tags/tag40.xml"/><Relationship Id="rId12" Type="http://schemas.openxmlformats.org/officeDocument/2006/relationships/image" Target="../media/image9.jpeg"/><Relationship Id="rId11" Type="http://schemas.openxmlformats.org/officeDocument/2006/relationships/tags" Target="../tags/tag39.xml"/><Relationship Id="rId10" Type="http://schemas.openxmlformats.org/officeDocument/2006/relationships/image" Target="../media/image8.jpeg"/><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3" Type="http://schemas.openxmlformats.org/officeDocument/2006/relationships/notesSlide" Target="../notesSlides/notesSlide6.xml"/><Relationship Id="rId22" Type="http://schemas.openxmlformats.org/officeDocument/2006/relationships/slideLayout" Target="../slideLayouts/slideLayout2.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73.xml"/><Relationship Id="rId7" Type="http://schemas.openxmlformats.org/officeDocument/2006/relationships/image" Target="../media/image14.png"/><Relationship Id="rId6" Type="http://schemas.openxmlformats.org/officeDocument/2006/relationships/tags" Target="../tags/tag72.xml"/><Relationship Id="rId5" Type="http://schemas.openxmlformats.org/officeDocument/2006/relationships/image" Target="../media/image13.png"/><Relationship Id="rId4" Type="http://schemas.openxmlformats.org/officeDocument/2006/relationships/tags" Target="../tags/tag71.xml"/><Relationship Id="rId3" Type="http://schemas.openxmlformats.org/officeDocument/2006/relationships/image" Target="../media/image12.png"/><Relationship Id="rId21" Type="http://schemas.openxmlformats.org/officeDocument/2006/relationships/notesSlide" Target="../notesSlides/notesSlide8.xml"/><Relationship Id="rId20" Type="http://schemas.openxmlformats.org/officeDocument/2006/relationships/slideLayout" Target="../slideLayouts/slideLayout1.xml"/><Relationship Id="rId2" Type="http://schemas.openxmlformats.org/officeDocument/2006/relationships/tags" Target="../tags/tag70.xml"/><Relationship Id="rId19" Type="http://schemas.openxmlformats.org/officeDocument/2006/relationships/image" Target="../media/image22.jpeg"/><Relationship Id="rId18" Type="http://schemas.openxmlformats.org/officeDocument/2006/relationships/image" Target="../media/image21.jpeg"/><Relationship Id="rId17" Type="http://schemas.openxmlformats.org/officeDocument/2006/relationships/image" Target="../media/image20.png"/><Relationship Id="rId16" Type="http://schemas.openxmlformats.org/officeDocument/2006/relationships/image" Target="../media/image19.jpeg"/><Relationship Id="rId15" Type="http://schemas.openxmlformats.org/officeDocument/2006/relationships/image" Target="../media/image18.png"/><Relationship Id="rId14" Type="http://schemas.openxmlformats.org/officeDocument/2006/relationships/tags" Target="../tags/tag76.xml"/><Relationship Id="rId13" Type="http://schemas.openxmlformats.org/officeDocument/2006/relationships/image" Target="../media/image17.png"/><Relationship Id="rId12" Type="http://schemas.openxmlformats.org/officeDocument/2006/relationships/tags" Target="../tags/tag75.xml"/><Relationship Id="rId11" Type="http://schemas.openxmlformats.org/officeDocument/2006/relationships/image" Target="../media/image16.png"/><Relationship Id="rId10" Type="http://schemas.openxmlformats.org/officeDocument/2006/relationships/tags" Target="../tags/tag74.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0.png"/><Relationship Id="rId16" Type="http://schemas.openxmlformats.org/officeDocument/2006/relationships/notesSlide" Target="../notesSlides/notesSlide9.xml"/><Relationship Id="rId15" Type="http://schemas.openxmlformats.org/officeDocument/2006/relationships/slideLayout" Target="../slideLayouts/slideLayout1.xml"/><Relationship Id="rId14" Type="http://schemas.openxmlformats.org/officeDocument/2006/relationships/image" Target="../media/image34.jpeg"/><Relationship Id="rId13" Type="http://schemas.openxmlformats.org/officeDocument/2006/relationships/image" Target="../media/image33.jpeg"/><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78561" y="1216152"/>
            <a:ext cx="4216559" cy="15417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Momento项目</a:t>
            </a:r>
            <a:r>
              <a:rPr lang="zh-CN" alt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期末答辩</a:t>
            </a:r>
            <a:endParaRPr lang="en-US" sz="1440" dirty="0">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Text 2"/>
          <p:cNvSpPr/>
          <p:nvPr/>
        </p:nvSpPr>
        <p:spPr>
          <a:xfrm>
            <a:off x="778510" y="3442970"/>
            <a:ext cx="4810760" cy="79121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汇报人: </a:t>
            </a:r>
            <a:r>
              <a:rPr 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2253551 </a:t>
            </a:r>
            <a:r>
              <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李沅衡</a:t>
            </a:r>
            <a:endPar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r>
              <a:rPr lang="zh-CN" alt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成员：</a:t>
            </a:r>
            <a:r>
              <a:rPr lang="en-US" alt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2250763 </a:t>
            </a:r>
            <a:r>
              <a:rPr lang="zh-CN" alt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李俊旻、</a:t>
            </a:r>
            <a:r>
              <a:rPr 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2254272 </a:t>
            </a:r>
            <a:r>
              <a:rPr 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赵子毅</a:t>
            </a:r>
            <a:endParaRPr lang="en-US" altLang="zh-CN" sz="1585" b="1" spc="13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Shape 3"/>
          <p:cNvSpPr/>
          <p:nvPr/>
        </p:nvSpPr>
        <p:spPr>
          <a:xfrm>
            <a:off x="82523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15083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8" name="Shape 5"/>
          <p:cNvSpPr/>
          <p:nvPr/>
        </p:nvSpPr>
        <p:spPr>
          <a:xfrm>
            <a:off x="147644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9" name="Shape 6"/>
          <p:cNvSpPr/>
          <p:nvPr/>
        </p:nvSpPr>
        <p:spPr>
          <a:xfrm>
            <a:off x="180204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三</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系统设计</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56259" y="687705"/>
            <a:ext cx="3971925" cy="714375"/>
          </a:xfrm>
          <a:prstGeom prst="rect">
            <a:avLst/>
          </a:prstGeom>
          <a:noFill/>
        </p:spPr>
        <p:txBody>
          <a:bodyPr wrap="square" rtlCol="0">
            <a:spAutoFit/>
          </a:bodyPr>
          <a:lstStyle/>
          <a:p>
            <a:pPr>
              <a:lnSpc>
                <a:spcPct val="150000"/>
              </a:lnSpc>
            </a:pPr>
            <a:r>
              <a:rPr lang="zh-CN" altLang="en-US" sz="1350" dirty="0">
                <a:latin typeface="微软雅黑" panose="020B0503020204020204" pitchFamily="34" charset="-122"/>
                <a:ea typeface="微软雅黑" panose="020B0503020204020204" pitchFamily="34" charset="-122"/>
                <a:cs typeface="微软雅黑" panose="020B0503020204020204" pitchFamily="34" charset="-122"/>
              </a:rPr>
              <a:t>如图所示，在结合技术</a:t>
            </a:r>
            <a:r>
              <a:rPr lang="zh-CN" altLang="en-US" sz="1350" dirty="0">
                <a:latin typeface="微软雅黑" panose="020B0503020204020204" pitchFamily="34" charset="-122"/>
                <a:ea typeface="微软雅黑" panose="020B0503020204020204" pitchFamily="34" charset="-122"/>
                <a:cs typeface="微软雅黑" panose="020B0503020204020204" pitchFamily="34" charset="-122"/>
              </a:rPr>
              <a:t>选型与物理模型的设计后，我们完成从分层架构到基于服务架构过渡</a:t>
            </a:r>
            <a:endParaRPr lang="zh-CN" altLang="en-US" sz="135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custDataLst>
              <p:tags r:id="rId1"/>
            </p:custDataLst>
          </p:nvPr>
        </p:nvGrpSpPr>
        <p:grpSpPr>
          <a:xfrm>
            <a:off x="4395788" y="1713865"/>
            <a:ext cx="3823811" cy="3154204"/>
            <a:chOff x="8498" y="3255"/>
            <a:chExt cx="9638" cy="6652"/>
          </a:xfrm>
        </p:grpSpPr>
        <p:sp>
          <p:nvSpPr>
            <p:cNvPr id="20" name="矩形: 圆角 14"/>
            <p:cNvSpPr/>
            <p:nvPr>
              <p:custDataLst>
                <p:tags r:id="rId2"/>
              </p:custDataLst>
            </p:nvPr>
          </p:nvSpPr>
          <p:spPr>
            <a:xfrm>
              <a:off x="8498" y="3255"/>
              <a:ext cx="9638" cy="6652"/>
            </a:xfrm>
            <a:prstGeom prst="roundRect">
              <a:avLst>
                <a:gd name="adj" fmla="val 4150"/>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p>
              <a:pPr algn="ctr"/>
              <a:endParaRPr kumimoji="1" lang="zh-CN" altLang="en-US" sz="2400">
                <a:latin typeface="+mj-ea"/>
                <a:ea typeface="+mj-ea"/>
                <a:cs typeface="Times New Roman" panose="02020603050405020304" pitchFamily="18" charset="0"/>
                <a:sym typeface="微软雅黑" panose="020B0503020204020204" pitchFamily="34" charset="-122"/>
              </a:endParaRPr>
            </a:p>
          </p:txBody>
        </p:sp>
        <p:sp>
          <p:nvSpPr>
            <p:cNvPr id="14" name="矩形 13"/>
            <p:cNvSpPr/>
            <p:nvPr>
              <p:custDataLst>
                <p:tags r:id="rId3"/>
              </p:custDataLst>
            </p:nvPr>
          </p:nvSpPr>
          <p:spPr>
            <a:xfrm>
              <a:off x="9305" y="4296"/>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采用基于Spring Cloud Alibaba的微服务架构，确保系统功能完整性、数据安全性及高扩展性。</a:t>
              </a:r>
              <a:endParaRPr lang="zh-CN" altLang="en-US" sz="1050">
                <a:ln>
                  <a:noFill/>
                  <a:prstDash val="sysDot"/>
                </a:ln>
                <a:solidFill>
                  <a:schemeClr val="dk1">
                    <a:lumMod val="80000"/>
                    <a:lumOff val="20000"/>
                  </a:schemeClr>
                </a:solidFill>
                <a:latin typeface="+mn-ea"/>
                <a:cs typeface="+mn-ea"/>
              </a:endParaRPr>
            </a:p>
          </p:txBody>
        </p:sp>
        <p:sp>
          <p:nvSpPr>
            <p:cNvPr id="15" name="矩形 14"/>
            <p:cNvSpPr/>
            <p:nvPr>
              <p:custDataLst>
                <p:tags r:id="rId4"/>
              </p:custDataLst>
            </p:nvPr>
          </p:nvSpPr>
          <p:spPr>
            <a:xfrm>
              <a:off x="9305" y="3704"/>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微服务架构选择</a:t>
              </a:r>
              <a:endParaRPr lang="zh-CN" altLang="en-US" sz="1350" b="1">
                <a:solidFill>
                  <a:srgbClr val="000000"/>
                </a:solidFill>
                <a:latin typeface="+mn-ea"/>
                <a:cs typeface="+mn-ea"/>
              </a:endParaRPr>
            </a:p>
          </p:txBody>
        </p:sp>
        <p:sp>
          <p:nvSpPr>
            <p:cNvPr id="16" name="矩形 15"/>
            <p:cNvSpPr/>
            <p:nvPr>
              <p:custDataLst>
                <p:tags r:id="rId5"/>
              </p:custDataLst>
            </p:nvPr>
          </p:nvSpPr>
          <p:spPr>
            <a:xfrm>
              <a:off x="9305" y="6302"/>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微服务架构将复杂系统拆解为多个独立且功能完备的服务，提高开发效率和系统灵活性。</a:t>
              </a:r>
              <a:endParaRPr lang="zh-CN" altLang="en-US" sz="1050">
                <a:ln>
                  <a:noFill/>
                  <a:prstDash val="sysDot"/>
                </a:ln>
                <a:solidFill>
                  <a:schemeClr val="dk1">
                    <a:lumMod val="80000"/>
                    <a:lumOff val="20000"/>
                  </a:schemeClr>
                </a:solidFill>
                <a:latin typeface="+mn-ea"/>
                <a:cs typeface="+mn-ea"/>
              </a:endParaRPr>
            </a:p>
          </p:txBody>
        </p:sp>
        <p:sp>
          <p:nvSpPr>
            <p:cNvPr id="17" name="矩形 16"/>
            <p:cNvSpPr/>
            <p:nvPr>
              <p:custDataLst>
                <p:tags r:id="rId6"/>
              </p:custDataLst>
            </p:nvPr>
          </p:nvSpPr>
          <p:spPr>
            <a:xfrm>
              <a:off x="9305" y="5711"/>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微服务架构优势</a:t>
              </a:r>
              <a:endParaRPr lang="zh-CN" altLang="en-US" sz="1350" b="1">
                <a:solidFill>
                  <a:srgbClr val="000000"/>
                </a:solidFill>
                <a:latin typeface="+mn-ea"/>
                <a:cs typeface="+mn-ea"/>
              </a:endParaRPr>
            </a:p>
          </p:txBody>
        </p:sp>
        <p:sp>
          <p:nvSpPr>
            <p:cNvPr id="19" name="矩形 18"/>
            <p:cNvSpPr/>
            <p:nvPr>
              <p:custDataLst>
                <p:tags r:id="rId7"/>
              </p:custDataLst>
            </p:nvPr>
          </p:nvSpPr>
          <p:spPr>
            <a:xfrm>
              <a:off x="9305" y="7720"/>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系统架构层次</a:t>
              </a:r>
              <a:endParaRPr lang="zh-CN" altLang="en-US" sz="1350" b="1">
                <a:solidFill>
                  <a:srgbClr val="000000"/>
                </a:solidFill>
                <a:latin typeface="+mn-ea"/>
                <a:cs typeface="+mn-ea"/>
              </a:endParaRPr>
            </a:p>
          </p:txBody>
        </p:sp>
        <p:sp>
          <p:nvSpPr>
            <p:cNvPr id="25" name="矩形 24"/>
            <p:cNvSpPr/>
            <p:nvPr>
              <p:custDataLst>
                <p:tags r:id="rId8"/>
              </p:custDataLst>
            </p:nvPr>
          </p:nvSpPr>
          <p:spPr>
            <a:xfrm>
              <a:off x="9305" y="8309"/>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微软雅黑" panose="020B0503020204020204" pitchFamily="34" charset="-122"/>
                  <a:ea typeface="微软雅黑" panose="020B0503020204020204" pitchFamily="34" charset="-122"/>
                  <a:cs typeface="+mn-ea"/>
                </a:rPr>
                <a:t>系统架构分为网关层、基础设施层、业务服务层、中间件与基础设施层以及技术栈层。</a:t>
              </a:r>
              <a:endParaRPr lang="zh-CN" altLang="en-US" sz="1050">
                <a:ln>
                  <a:noFill/>
                  <a:prstDash val="sysDot"/>
                </a:ln>
                <a:solidFill>
                  <a:schemeClr val="dk1">
                    <a:lumMod val="80000"/>
                    <a:lumOff val="20000"/>
                  </a:schemeClr>
                </a:solidFill>
                <a:latin typeface="微软雅黑" panose="020B0503020204020204" pitchFamily="34" charset="-122"/>
                <a:ea typeface="微软雅黑" panose="020B0503020204020204" pitchFamily="34" charset="-122"/>
                <a:cs typeface="+mn-ea"/>
              </a:endParaRPr>
            </a:p>
          </p:txBody>
        </p:sp>
      </p:grpSp>
      <p:sp>
        <p:nvSpPr>
          <p:cNvPr id="9" name="Text 0"/>
          <p:cNvSpPr/>
          <p:nvPr/>
        </p:nvSpPr>
        <p:spPr>
          <a:xfrm>
            <a:off x="86799" y="-31496"/>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逻辑架构</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pic>
        <p:nvPicPr>
          <p:cNvPr id="10" name="图片 9" descr="逻辑架构"/>
          <p:cNvPicPr>
            <a:picLocks noChangeAspect="1"/>
          </p:cNvPicPr>
          <p:nvPr/>
        </p:nvPicPr>
        <p:blipFill>
          <a:blip r:embed="rId9"/>
          <a:stretch>
            <a:fillRect/>
          </a:stretch>
        </p:blipFill>
        <p:spPr>
          <a:xfrm>
            <a:off x="232410" y="601980"/>
            <a:ext cx="3943350" cy="454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系统</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设计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pic>
        <p:nvPicPr>
          <p:cNvPr id="4" name="图片 3" descr="体系设计"/>
          <p:cNvPicPr>
            <a:picLocks noChangeAspect="1"/>
          </p:cNvPicPr>
          <p:nvPr/>
        </p:nvPicPr>
        <p:blipFill>
          <a:blip r:embed="rId2"/>
          <a:stretch>
            <a:fillRect/>
          </a:stretch>
        </p:blipFill>
        <p:spPr>
          <a:xfrm>
            <a:off x="222885" y="771525"/>
            <a:ext cx="5963285" cy="4177030"/>
          </a:xfrm>
          <a:prstGeom prst="rect">
            <a:avLst/>
          </a:prstGeom>
        </p:spPr>
      </p:pic>
      <p:sp>
        <p:nvSpPr>
          <p:cNvPr id="2" name="文本框 1"/>
          <p:cNvSpPr txBox="1"/>
          <p:nvPr/>
        </p:nvSpPr>
        <p:spPr>
          <a:xfrm>
            <a:off x="6276975" y="771525"/>
            <a:ext cx="2761615" cy="2966720"/>
          </a:xfrm>
          <a:prstGeom prst="rect">
            <a:avLst/>
          </a:prstGeom>
        </p:spPr>
        <p:txBody>
          <a:bodyPr wrap="square">
            <a:spAutoFit/>
          </a:bodyPr>
          <a:p>
            <a:pPr>
              <a:lnSpc>
                <a:spcPct val="12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系统包含客户端、网关集群、服务集群、注册中心、日志系统和分布式事务处理模块等核心组件。客户端通过网关集群发送请求，由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Nginx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进行负载均衡，网关负责统一入口和服务熔断。业务服务集群和基础服务集群通过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Open Feign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进行通信，依赖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Nacos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作为注册与配置中心。后端采用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Seata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实现分布式事务处理，支持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缓存、</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RocketMQ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消息队列、</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OSS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文件存储和主备分离数据库架构，同时配备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Spring Boot Admin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实现服务监控，保障高可用性和系统稳定性。</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24"/>
          <p:cNvSpPr/>
          <p:nvPr>
            <p:custDataLst>
              <p:tags r:id="rId1"/>
            </p:custDataLst>
          </p:nvPr>
        </p:nvSpPr>
        <p:spPr>
          <a:xfrm>
            <a:off x="7319853" y="1191204"/>
            <a:ext cx="1367218" cy="2761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8" name="椭圆 7"/>
          <p:cNvSpPr/>
          <p:nvPr>
            <p:custDataLst>
              <p:tags r:id="rId2"/>
            </p:custDataLst>
          </p:nvPr>
        </p:nvSpPr>
        <p:spPr>
          <a:xfrm>
            <a:off x="7503379" y="1383445"/>
            <a:ext cx="1000678" cy="1000678"/>
          </a:xfrm>
          <a:prstGeom prst="ellipse">
            <a:avLst/>
          </a:prstGeom>
          <a:gradFill>
            <a:gsLst>
              <a:gs pos="0">
                <a:schemeClr val="accent4">
                  <a:lumMod val="20000"/>
                  <a:lumOff val="80000"/>
                </a:schemeClr>
              </a:gs>
              <a:gs pos="66000">
                <a:schemeClr val="accent4"/>
              </a:gs>
            </a:gsLst>
            <a:lin ang="2700000" scaled="0"/>
          </a:gradFill>
          <a:ln>
            <a:noFill/>
          </a:ln>
          <a:effectLst>
            <a:outerShdw blurRad="241300" dist="25400" dir="5400000" algn="t" rotWithShape="0">
              <a:schemeClr val="accent4">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9" name="文本框 8"/>
          <p:cNvSpPr txBox="1"/>
          <p:nvPr>
            <p:custDataLst>
              <p:tags r:id="rId3"/>
            </p:custDataLst>
          </p:nvPr>
        </p:nvSpPr>
        <p:spPr>
          <a:xfrm>
            <a:off x="7445570" y="2564591"/>
            <a:ext cx="1124521" cy="110359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2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603050405020304" pitchFamily="18" charset="0"/>
                <a:cs typeface="Times New Roman" panose="02020603050405020304" pitchFamily="18" charset="0"/>
                <a:sym typeface="+mn-ea"/>
              </a:rPr>
              <a:t>认证</a:t>
            </a:r>
            <a:r>
              <a:rPr lang="zh-CN" altLang="en-US" sz="2025" spc="190" dirty="0">
                <a:solidFill>
                  <a:schemeClr val="tx1"/>
                </a:solidFill>
                <a:latin typeface="Times New Roman" panose="02020603050405020304" pitchFamily="18" charset="0"/>
                <a:cs typeface="Times New Roman" panose="02020603050405020304" pitchFamily="18" charset="0"/>
                <a:sym typeface="+mn-ea"/>
              </a:rPr>
              <a:t>模块</a:t>
            </a:r>
            <a:endParaRPr lang="zh-CN" altLang="en-US" sz="2025" spc="190" dirty="0">
              <a:solidFill>
                <a:schemeClr val="tx1"/>
              </a:solidFill>
              <a:latin typeface="Times New Roman" panose="02020603050405020304" pitchFamily="18" charset="0"/>
              <a:cs typeface="Times New Roman" panose="02020603050405020304" pitchFamily="18" charset="0"/>
              <a:sym typeface="+mn-ea"/>
            </a:endParaRPr>
          </a:p>
        </p:txBody>
      </p:sp>
      <p:pic>
        <p:nvPicPr>
          <p:cNvPr id="22" name="图片 39" descr="343439383331313b343532303031393bd2b5bca8b9dcc0ed"/>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7832495" y="1695644"/>
            <a:ext cx="376280" cy="376280"/>
          </a:xfrm>
          <a:prstGeom prst="rect">
            <a:avLst/>
          </a:prstGeom>
        </p:spPr>
      </p:pic>
      <p:sp>
        <p:nvSpPr>
          <p:cNvPr id="10" name="圆角矩形 5"/>
          <p:cNvSpPr/>
          <p:nvPr>
            <p:custDataLst>
              <p:tags r:id="rId7"/>
            </p:custDataLst>
          </p:nvPr>
        </p:nvSpPr>
        <p:spPr>
          <a:xfrm>
            <a:off x="456930" y="1191204"/>
            <a:ext cx="1367218" cy="2761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11" name="椭圆 10"/>
          <p:cNvSpPr/>
          <p:nvPr>
            <p:custDataLst>
              <p:tags r:id="rId8"/>
            </p:custDataLst>
          </p:nvPr>
        </p:nvSpPr>
        <p:spPr>
          <a:xfrm>
            <a:off x="639944" y="1383445"/>
            <a:ext cx="1000678" cy="1000678"/>
          </a:xfrm>
          <a:prstGeom prst="ellipse">
            <a:avLst/>
          </a:prstGeom>
          <a:gradFill>
            <a:gsLst>
              <a:gs pos="0">
                <a:schemeClr val="accent1">
                  <a:lumMod val="40000"/>
                  <a:lumOff val="60000"/>
                </a:schemeClr>
              </a:gs>
              <a:gs pos="66000">
                <a:schemeClr val="accent1"/>
              </a:gs>
            </a:gsLst>
            <a:lin ang="2700000" scaled="0"/>
          </a:gradFill>
          <a:ln>
            <a:noFill/>
          </a:ln>
          <a:effectLst>
            <a:outerShdw blurRad="241300" dist="25400" dir="5400000" algn="t" rotWithShape="0">
              <a:schemeClr val="accent1">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12" name="文本框 11"/>
          <p:cNvSpPr txBox="1"/>
          <p:nvPr>
            <p:custDataLst>
              <p:tags r:id="rId9"/>
            </p:custDataLst>
          </p:nvPr>
        </p:nvSpPr>
        <p:spPr>
          <a:xfrm>
            <a:off x="566040" y="2564591"/>
            <a:ext cx="1124521" cy="1103595"/>
          </a:xfrm>
          <a:prstGeom prst="rect">
            <a:avLst/>
          </a:prstGeom>
          <a:noFill/>
        </p:spPr>
        <p:txBody>
          <a:bodyPr wrap="square" lIns="0" tIns="0" rIns="0" rtlCol="0">
            <a:normAutofit/>
          </a:bodyPr>
          <a:lstStyle/>
          <a:p>
            <a:pPr marL="0" lvl="0" indent="0" algn="l">
              <a:lnSpc>
                <a:spcPct val="120000"/>
              </a:lnSpc>
              <a:spcAft>
                <a:spcPts val="800"/>
              </a:spcAft>
              <a:buSzPct val="100000"/>
            </a:pPr>
            <a:r>
              <a:rPr lang="zh-CN" altLang="en-US" sz="2025" spc="240" dirty="0">
                <a:latin typeface="微软雅黑" panose="020B0503020204020204" pitchFamily="34" charset="-122"/>
                <a:ea typeface="微软雅黑" panose="020B0503020204020204" pitchFamily="34" charset="-122"/>
                <a:cs typeface="Times New Roman" panose="02020603050405020304" pitchFamily="18" charset="0"/>
                <a:sym typeface="+mn-ea"/>
              </a:rPr>
              <a:t>用户管理模块</a:t>
            </a:r>
            <a:endParaRPr lang="zh-CN" altLang="en-US" sz="2025" spc="240" dirty="0">
              <a:solidFill>
                <a:schemeClr val="tx1"/>
              </a:solidFill>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3" name="圆角矩形 9"/>
          <p:cNvSpPr/>
          <p:nvPr>
            <p:custDataLst>
              <p:tags r:id="rId10"/>
            </p:custDataLst>
          </p:nvPr>
        </p:nvSpPr>
        <p:spPr>
          <a:xfrm>
            <a:off x="2172662" y="1191204"/>
            <a:ext cx="1367218" cy="2761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14" name="椭圆 13"/>
          <p:cNvSpPr/>
          <p:nvPr>
            <p:custDataLst>
              <p:tags r:id="rId11"/>
            </p:custDataLst>
          </p:nvPr>
        </p:nvSpPr>
        <p:spPr>
          <a:xfrm>
            <a:off x="2356188" y="1383445"/>
            <a:ext cx="1000678" cy="1000678"/>
          </a:xfrm>
          <a:prstGeom prst="ellipse">
            <a:avLst/>
          </a:prstGeom>
          <a:gradFill>
            <a:gsLst>
              <a:gs pos="0">
                <a:schemeClr val="accent2">
                  <a:lumMod val="20000"/>
                  <a:lumOff val="80000"/>
                </a:schemeClr>
              </a:gs>
              <a:gs pos="66000">
                <a:schemeClr val="accent2"/>
              </a:gs>
            </a:gsLst>
            <a:lin ang="2700000" scaled="0"/>
          </a:gradFill>
          <a:ln>
            <a:noFill/>
          </a:ln>
          <a:effectLst>
            <a:outerShdw blurRad="241300" dist="25400" dir="5400000" algn="t" rotWithShape="0">
              <a:schemeClr val="accent2">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15" name="文本框 14"/>
          <p:cNvSpPr txBox="1"/>
          <p:nvPr>
            <p:custDataLst>
              <p:tags r:id="rId12"/>
            </p:custDataLst>
          </p:nvPr>
        </p:nvSpPr>
        <p:spPr>
          <a:xfrm>
            <a:off x="2290191" y="2564591"/>
            <a:ext cx="1124521" cy="110359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2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603050405020304" pitchFamily="18" charset="0"/>
                <a:cs typeface="Times New Roman" panose="02020603050405020304" pitchFamily="18" charset="0"/>
                <a:sym typeface="+mn-ea"/>
              </a:rPr>
              <a:t>互动</a:t>
            </a:r>
            <a:r>
              <a:rPr lang="zh-CN" altLang="en-US" sz="2025" spc="190" dirty="0">
                <a:solidFill>
                  <a:schemeClr val="tx1"/>
                </a:solidFill>
                <a:latin typeface="Times New Roman" panose="02020603050405020304" pitchFamily="18" charset="0"/>
                <a:cs typeface="Times New Roman" panose="02020603050405020304" pitchFamily="18" charset="0"/>
                <a:sym typeface="+mn-ea"/>
              </a:rPr>
              <a:t>模块</a:t>
            </a:r>
            <a:endParaRPr lang="zh-CN" altLang="en-US" sz="2025" spc="190" dirty="0">
              <a:solidFill>
                <a:schemeClr val="tx1"/>
              </a:solidFill>
              <a:latin typeface="Times New Roman" panose="02020603050405020304" pitchFamily="18" charset="0"/>
              <a:cs typeface="Times New Roman" panose="02020603050405020304" pitchFamily="18" charset="0"/>
              <a:sym typeface="+mn-ea"/>
            </a:endParaRPr>
          </a:p>
        </p:txBody>
      </p:sp>
      <p:sp>
        <p:nvSpPr>
          <p:cNvPr id="19" name="圆角矩形 18"/>
          <p:cNvSpPr/>
          <p:nvPr>
            <p:custDataLst>
              <p:tags r:id="rId13"/>
            </p:custDataLst>
          </p:nvPr>
        </p:nvSpPr>
        <p:spPr>
          <a:xfrm>
            <a:off x="5604123" y="1191204"/>
            <a:ext cx="1367218" cy="2761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23" name="椭圆 22"/>
          <p:cNvSpPr/>
          <p:nvPr>
            <p:custDataLst>
              <p:tags r:id="rId14"/>
            </p:custDataLst>
          </p:nvPr>
        </p:nvSpPr>
        <p:spPr>
          <a:xfrm>
            <a:off x="5787649" y="1383445"/>
            <a:ext cx="1000678" cy="1000678"/>
          </a:xfrm>
          <a:prstGeom prst="ellipse">
            <a:avLst/>
          </a:prstGeom>
          <a:gradFill>
            <a:gsLst>
              <a:gs pos="0">
                <a:schemeClr val="accent3">
                  <a:lumMod val="20000"/>
                  <a:lumOff val="80000"/>
                </a:schemeClr>
              </a:gs>
              <a:gs pos="66000">
                <a:schemeClr val="accent3"/>
              </a:gs>
            </a:gsLst>
            <a:lin ang="2700000" scaled="0"/>
          </a:gradFill>
          <a:ln>
            <a:noFill/>
          </a:ln>
          <a:effectLst>
            <a:outerShdw blurRad="241300" dist="25400" dir="5400000" algn="t" rotWithShape="0">
              <a:schemeClr val="accent3">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24" name="文本框 23"/>
          <p:cNvSpPr txBox="1"/>
          <p:nvPr>
            <p:custDataLst>
              <p:tags r:id="rId15"/>
            </p:custDataLst>
          </p:nvPr>
        </p:nvSpPr>
        <p:spPr>
          <a:xfrm>
            <a:off x="5729681" y="2564591"/>
            <a:ext cx="1124521" cy="110359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2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603050405020304" pitchFamily="18" charset="0"/>
                <a:cs typeface="Times New Roman" panose="02020603050405020304" pitchFamily="18" charset="0"/>
                <a:sym typeface="+mn-ea"/>
              </a:rPr>
              <a:t>统计</a:t>
            </a:r>
            <a:r>
              <a:rPr lang="zh-CN" altLang="en-US" sz="2025" spc="190" dirty="0">
                <a:solidFill>
                  <a:schemeClr val="tx1"/>
                </a:solidFill>
                <a:latin typeface="Times New Roman" panose="02020603050405020304" pitchFamily="18" charset="0"/>
                <a:cs typeface="Times New Roman" panose="02020603050405020304" pitchFamily="18" charset="0"/>
                <a:sym typeface="+mn-ea"/>
              </a:rPr>
              <a:t>模块</a:t>
            </a:r>
            <a:endParaRPr lang="zh-CN" altLang="en-US" sz="2025" spc="190" dirty="0">
              <a:solidFill>
                <a:schemeClr val="tx1"/>
              </a:solidFill>
              <a:latin typeface="Times New Roman" panose="02020603050405020304" pitchFamily="18" charset="0"/>
              <a:cs typeface="Times New Roman" panose="02020603050405020304" pitchFamily="18" charset="0"/>
              <a:sym typeface="+mn-ea"/>
            </a:endParaRPr>
          </a:p>
        </p:txBody>
      </p:sp>
      <p:pic>
        <p:nvPicPr>
          <p:cNvPr id="25" name="图片 42" descr="343439383331313b343532303033323bd3a6d3c3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6131119" y="1695644"/>
            <a:ext cx="376280" cy="376280"/>
          </a:xfrm>
          <a:prstGeom prst="rect">
            <a:avLst/>
          </a:prstGeom>
        </p:spPr>
      </p:pic>
      <p:sp>
        <p:nvSpPr>
          <p:cNvPr id="26" name="圆角矩形 14"/>
          <p:cNvSpPr/>
          <p:nvPr>
            <p:custDataLst>
              <p:tags r:id="rId19"/>
            </p:custDataLst>
          </p:nvPr>
        </p:nvSpPr>
        <p:spPr>
          <a:xfrm>
            <a:off x="3888392" y="1191204"/>
            <a:ext cx="1367218" cy="2761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27" name="椭圆 26"/>
          <p:cNvSpPr/>
          <p:nvPr>
            <p:custDataLst>
              <p:tags r:id="rId20"/>
            </p:custDataLst>
          </p:nvPr>
        </p:nvSpPr>
        <p:spPr>
          <a:xfrm>
            <a:off x="4071918" y="1383445"/>
            <a:ext cx="1000678" cy="1000678"/>
          </a:xfrm>
          <a:prstGeom prst="ellipse">
            <a:avLst/>
          </a:prstGeom>
          <a:gradFill>
            <a:gsLst>
              <a:gs pos="0">
                <a:schemeClr val="accent6">
                  <a:lumMod val="20000"/>
                  <a:lumOff val="80000"/>
                </a:schemeClr>
              </a:gs>
              <a:gs pos="66000">
                <a:schemeClr val="accent6"/>
              </a:gs>
            </a:gsLst>
            <a:lin ang="2700000" scaled="0"/>
          </a:gradFill>
          <a:ln>
            <a:noFill/>
          </a:ln>
          <a:effectLst>
            <a:outerShdw blurRad="241300" dist="25400" dir="5400000" algn="t" rotWithShape="0">
              <a:schemeClr val="accent6">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603050405020304" pitchFamily="18" charset="0"/>
            </a:endParaRPr>
          </a:p>
        </p:txBody>
      </p:sp>
      <p:sp>
        <p:nvSpPr>
          <p:cNvPr id="28" name="文本框 27"/>
          <p:cNvSpPr txBox="1"/>
          <p:nvPr>
            <p:custDataLst>
              <p:tags r:id="rId21"/>
            </p:custDataLst>
          </p:nvPr>
        </p:nvSpPr>
        <p:spPr>
          <a:xfrm>
            <a:off x="4006081" y="2564591"/>
            <a:ext cx="1124521" cy="1103595"/>
          </a:xfrm>
          <a:prstGeom prst="rect">
            <a:avLst/>
          </a:prstGeom>
          <a:noFill/>
        </p:spPr>
        <p:txBody>
          <a:bodyPr wrap="square" lIns="0" tIns="0" rIns="0" rtlCol="0">
            <a:normAutofit/>
          </a:bodyPr>
          <a:lstStyle>
            <a:defPPr>
              <a:defRPr lang="zh-CN"/>
            </a:defPPr>
            <a:lvl1pPr algn="ctr">
              <a:lnSpc>
                <a:spcPct val="120000"/>
              </a:lnSpc>
              <a:spcBef>
                <a:spcPts val="0"/>
              </a:spcBef>
              <a:spcAft>
                <a:spcPts val="0"/>
              </a:spcAft>
              <a:defRPr>
                <a:uFillTx/>
                <a:latin typeface="Arial" panose="020B060402020202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240" dirty="0">
                <a:solidFill>
                  <a:schemeClr val="tx1"/>
                </a:solidFill>
                <a:latin typeface="Times New Roman" panose="02020603050405020304" pitchFamily="18" charset="0"/>
                <a:cs typeface="Times New Roman" panose="02020603050405020304" pitchFamily="18" charset="0"/>
                <a:sym typeface="+mn-ea"/>
              </a:rPr>
              <a:t>笔记管理</a:t>
            </a:r>
            <a:r>
              <a:rPr lang="zh-CN" altLang="en-US" sz="2025" spc="240" dirty="0">
                <a:solidFill>
                  <a:schemeClr val="tx1"/>
                </a:solidFill>
                <a:latin typeface="Times New Roman" panose="02020603050405020304" pitchFamily="18" charset="0"/>
                <a:cs typeface="Times New Roman" panose="02020603050405020304" pitchFamily="18" charset="0"/>
                <a:sym typeface="+mn-ea"/>
              </a:rPr>
              <a:t>模块</a:t>
            </a:r>
            <a:endParaRPr lang="zh-CN" altLang="en-US" sz="2025" spc="240" dirty="0">
              <a:solidFill>
                <a:schemeClr val="tx1"/>
              </a:solidFill>
              <a:latin typeface="Times New Roman" panose="02020603050405020304" pitchFamily="18" charset="0"/>
              <a:cs typeface="Times New Roman" panose="02020603050405020304" pitchFamily="18" charset="0"/>
              <a:sym typeface="+mn-ea"/>
            </a:endParaRPr>
          </a:p>
        </p:txBody>
      </p:sp>
      <p:pic>
        <p:nvPicPr>
          <p:cNvPr id="29" name="图片 28" descr="运动"/>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2486" y="1533525"/>
            <a:ext cx="685800" cy="685800"/>
          </a:xfrm>
          <a:prstGeom prst="rect">
            <a:avLst/>
          </a:prstGeom>
        </p:spPr>
      </p:pic>
      <p:pic>
        <p:nvPicPr>
          <p:cNvPr id="30" name="图片 29" descr="社团"/>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76036" y="1603534"/>
            <a:ext cx="561023" cy="561023"/>
          </a:xfrm>
          <a:prstGeom prst="rect">
            <a:avLst/>
          </a:prstGeom>
        </p:spPr>
      </p:pic>
      <p:pic>
        <p:nvPicPr>
          <p:cNvPr id="31" name="图片 30" descr="用户"/>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45305" y="1603058"/>
            <a:ext cx="515779" cy="515779"/>
          </a:xfrm>
          <a:prstGeom prst="rect">
            <a:avLst/>
          </a:prstGeom>
        </p:spPr>
      </p:pic>
      <p:sp>
        <p:nvSpPr>
          <p:cNvPr id="16"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模块</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设计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李沅衡/Pictures/Screenshots/屏幕截图 2024-12-24 113057.png屏幕截图 2024-12-24 113057"/>
          <p:cNvPicPr>
            <a:picLocks noChangeAspect="1"/>
          </p:cNvPicPr>
          <p:nvPr>
            <p:custDataLst>
              <p:tags r:id="rId1"/>
            </p:custDataLst>
          </p:nvPr>
        </p:nvPicPr>
        <p:blipFill>
          <a:blip r:embed="rId2"/>
          <a:srcRect t="632" b="632"/>
          <a:stretch>
            <a:fillRect/>
          </a:stretch>
        </p:blipFill>
        <p:spPr>
          <a:xfrm>
            <a:off x="4723430" y="1228762"/>
            <a:ext cx="2829152" cy="1707903"/>
          </a:xfrm>
          <a:prstGeom prst="rect">
            <a:avLst/>
          </a:prstGeom>
        </p:spPr>
      </p:pic>
      <p:pic>
        <p:nvPicPr>
          <p:cNvPr id="9" name="图片 8" descr="placingpictureplaceholder"/>
          <p:cNvPicPr>
            <a:picLocks noChangeAspect="1"/>
          </p:cNvPicPr>
          <p:nvPr>
            <p:custDataLst>
              <p:tags r:id="rId3"/>
            </p:custDataLst>
          </p:nvPr>
        </p:nvPicPr>
        <p:blipFill>
          <a:blip r:embed="rId4"/>
          <a:srcRect/>
          <a:stretch>
            <a:fillRect/>
          </a:stretch>
        </p:blipFill>
        <p:spPr>
          <a:xfrm>
            <a:off x="1424415" y="3031915"/>
            <a:ext cx="6128167" cy="1169790"/>
          </a:xfrm>
          <a:prstGeom prst="rect">
            <a:avLst/>
          </a:prstGeom>
        </p:spPr>
      </p:pic>
      <p:pic>
        <p:nvPicPr>
          <p:cNvPr id="2" name="图片 1" descr="placingpictureplaceholder"/>
          <p:cNvPicPr>
            <a:picLocks noChangeAspect="1"/>
          </p:cNvPicPr>
          <p:nvPr>
            <p:custDataLst>
              <p:tags r:id="rId5"/>
            </p:custDataLst>
          </p:nvPr>
        </p:nvPicPr>
        <p:blipFill>
          <a:blip r:embed="rId6"/>
          <a:srcRect/>
          <a:stretch>
            <a:fillRect/>
          </a:stretch>
        </p:blipFill>
        <p:spPr>
          <a:xfrm>
            <a:off x="1424415" y="1228762"/>
            <a:ext cx="3203765" cy="1707903"/>
          </a:xfrm>
          <a:prstGeom prst="rect">
            <a:avLst/>
          </a:prstGeom>
        </p:spPr>
      </p:pic>
      <p:sp>
        <p:nvSpPr>
          <p:cNvPr id="5" name="矩形 11"/>
          <p:cNvSpPr/>
          <p:nvPr>
            <p:custDataLst>
              <p:tags r:id="rId7"/>
            </p:custDataLst>
          </p:nvPr>
        </p:nvSpPr>
        <p:spPr>
          <a:xfrm>
            <a:off x="1117617" y="1087182"/>
            <a:ext cx="6760270" cy="3256106"/>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8"/>
            </p:custDataLst>
          </p:nvPr>
        </p:nvSpPr>
        <p:spPr>
          <a:xfrm>
            <a:off x="7583946" y="1457364"/>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9"/>
            </p:custDataLst>
          </p:nvPr>
        </p:nvSpPr>
        <p:spPr>
          <a:xfrm>
            <a:off x="571414" y="4000407"/>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6" name="Text 0"/>
          <p:cNvSpPr/>
          <p:nvPr/>
        </p:nvSpPr>
        <p:spPr>
          <a:xfrm>
            <a:off x="242374" y="25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接口</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实现</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eploy"/>
          <p:cNvPicPr>
            <a:picLocks noChangeAspect="1"/>
          </p:cNvPicPr>
          <p:nvPr/>
        </p:nvPicPr>
        <p:blipFill>
          <a:blip r:embed="rId1"/>
          <a:stretch>
            <a:fillRect/>
          </a:stretch>
        </p:blipFill>
        <p:spPr>
          <a:xfrm>
            <a:off x="142240" y="732790"/>
            <a:ext cx="8960485" cy="4242435"/>
          </a:xfrm>
          <a:prstGeom prst="rect">
            <a:avLst/>
          </a:prstGeom>
        </p:spPr>
      </p:pic>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en-US" altLang="zh-CN"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D</a:t>
            </a:r>
            <a:r>
              <a:rPr lang="en-US" altLang="zh-CN"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eploy</a:t>
            </a:r>
            <a:endParaRPr lang="en-US" altLang="zh-CN"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四</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技术实现</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【基础服务】网关服务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2" name="文本框 1"/>
          <p:cNvSpPr txBox="1"/>
          <p:nvPr/>
        </p:nvSpPr>
        <p:spPr>
          <a:xfrm>
            <a:off x="549275" y="865823"/>
            <a:ext cx="5080000" cy="829945"/>
          </a:xfrm>
          <a:prstGeom prst="rect">
            <a:avLst/>
          </a:prstGeom>
        </p:spPr>
        <p:txBody>
          <a:bodyPr>
            <a:spAutoFit/>
          </a:bodyPr>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负责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Gateway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网关服务的搭建与开发，实现统一路由管理、负载均衡；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SaToken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实现网关的统一鉴权；</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全局过滤器解析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Token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令牌，并将用户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透传给下游服务。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屏幕截图 2024-12-19 171104"/>
          <p:cNvPicPr>
            <a:picLocks noChangeAspect="1"/>
          </p:cNvPicPr>
          <p:nvPr/>
        </p:nvPicPr>
        <p:blipFill>
          <a:blip r:embed="rId2"/>
          <a:stretch>
            <a:fillRect/>
          </a:stretch>
        </p:blipFill>
        <p:spPr>
          <a:xfrm>
            <a:off x="549275" y="1960245"/>
            <a:ext cx="3354070" cy="2256790"/>
          </a:xfrm>
          <a:prstGeom prst="rect">
            <a:avLst/>
          </a:prstGeom>
        </p:spPr>
      </p:pic>
      <p:pic>
        <p:nvPicPr>
          <p:cNvPr id="5" name="图片 4" descr="屏幕截图 2024-12-19 171234"/>
          <p:cNvPicPr>
            <a:picLocks noChangeAspect="1"/>
          </p:cNvPicPr>
          <p:nvPr/>
        </p:nvPicPr>
        <p:blipFill>
          <a:blip r:embed="rId3"/>
          <a:stretch>
            <a:fillRect/>
          </a:stretch>
        </p:blipFill>
        <p:spPr>
          <a:xfrm>
            <a:off x="4369435" y="3238500"/>
            <a:ext cx="4446270" cy="978535"/>
          </a:xfrm>
          <a:prstGeom prst="rect">
            <a:avLst/>
          </a:prstGeom>
        </p:spPr>
      </p:pic>
      <p:sp>
        <p:nvSpPr>
          <p:cNvPr id="6" name="文本框 5"/>
          <p:cNvSpPr txBox="1"/>
          <p:nvPr/>
        </p:nvSpPr>
        <p:spPr>
          <a:xfrm>
            <a:off x="314960" y="4411980"/>
            <a:ext cx="3942080" cy="364490"/>
          </a:xfrm>
          <a:prstGeom prst="rect">
            <a:avLst/>
          </a:prstGeom>
        </p:spPr>
        <p:txBody>
          <a:bodyPr wrap="square">
            <a:noAutofit/>
          </a:bodyPr>
          <a:p>
            <a:pPr indent="0" algn="l">
              <a:buFont typeface="Arial" panose="020B0604020202020204" pitchFamily="34" charset="0"/>
              <a:buNone/>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实现统一路由管理，通过</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8000</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端口转发到各个</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子服务。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Font typeface="Arial" panose="020B060402020202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343400" y="4411980"/>
            <a:ext cx="3942080" cy="364490"/>
          </a:xfrm>
          <a:prstGeom prst="rect">
            <a:avLst/>
          </a:prstGeom>
        </p:spPr>
        <p:txBody>
          <a:bodyPr wrap="square">
            <a:noAutofit/>
          </a:bodyPr>
          <a:p>
            <a:pPr indent="0" algn="l">
              <a:buFont typeface="Arial" panose="020B0604020202020204" pitchFamily="34" charset="0"/>
              <a:buNone/>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统一出参</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格式。</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Font typeface="Arial" panose="020B060402020202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【基础服务】认证服务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2" name="文本框 1"/>
          <p:cNvSpPr txBox="1"/>
          <p:nvPr/>
        </p:nvSpPr>
        <p:spPr>
          <a:xfrm>
            <a:off x="549275" y="865823"/>
            <a:ext cx="5080000" cy="1014730"/>
          </a:xfrm>
          <a:prstGeom prst="rect">
            <a:avLst/>
          </a:prstGeom>
        </p:spPr>
        <p:txBody>
          <a:bodyPr>
            <a:spAutoFit/>
          </a:bodyPr>
          <a:p>
            <a:pPr marL="285750" indent="-285750" algn="l">
              <a:buFont typeface="Arial" panose="020B060402020202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基于 RBAC 模型</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 </a:t>
            </a:r>
            <a:r>
              <a:rPr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SaToken</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实现用户的 JWT 登录认证（支持账号登录、手机验证码登录）、登出、用户自注册、密码修改；</a:t>
            </a:r>
            <a:endPar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腾讯云</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CloudBase</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服务，自定义线程池异步发送</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验证码，并实现</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接口防刷。</a:t>
            </a:r>
            <a:endPar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屏幕截图 2024-12-19 171808"/>
          <p:cNvPicPr>
            <a:picLocks noChangeAspect="1"/>
          </p:cNvPicPr>
          <p:nvPr/>
        </p:nvPicPr>
        <p:blipFill>
          <a:blip r:embed="rId2"/>
          <a:stretch>
            <a:fillRect/>
          </a:stretch>
        </p:blipFill>
        <p:spPr>
          <a:xfrm>
            <a:off x="549275" y="1906270"/>
            <a:ext cx="6736080" cy="2942590"/>
          </a:xfrm>
          <a:prstGeom prst="rect">
            <a:avLst/>
          </a:prstGeom>
        </p:spPr>
      </p:pic>
      <p:sp>
        <p:nvSpPr>
          <p:cNvPr id="9" name="文本框 8"/>
          <p:cNvSpPr txBox="1"/>
          <p:nvPr/>
        </p:nvSpPr>
        <p:spPr>
          <a:xfrm>
            <a:off x="630555" y="4874260"/>
            <a:ext cx="2866390" cy="229870"/>
          </a:xfrm>
          <a:prstGeom prst="rect">
            <a:avLst/>
          </a:prstGeom>
          <a:noFill/>
        </p:spPr>
        <p:txBody>
          <a:bodyPr wrap="square" rtlCol="0">
            <a:spAutoFit/>
          </a:bodyPr>
          <a:p>
            <a:r>
              <a:rPr lang="zh-CN" altLang="en-US" sz="900">
                <a:latin typeface="微软雅黑" panose="020B0503020204020204" pitchFamily="34" charset="-122"/>
                <a:ea typeface="微软雅黑" panose="020B0503020204020204" pitchFamily="34" charset="-122"/>
              </a:rPr>
              <a:t>系统登录流程</a:t>
            </a:r>
            <a:endParaRPr lang="zh-CN" altLang="en-US" sz="9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【基础服务】分布式 ID 生成服务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4685665" y="3585210"/>
            <a:ext cx="3612515" cy="1383665"/>
          </a:xfrm>
          <a:prstGeom prst="rect">
            <a:avLst/>
          </a:prstGeom>
        </p:spPr>
        <p:txBody>
          <a:bodyPr wrap="square">
            <a:spAutoFit/>
          </a:bodyPr>
          <a:p>
            <a:pPr marL="285750" indent="-285750" algn="l">
              <a:buFont typeface="Arial" panose="020B060402020202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由于采用分库分表策略，需要</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为每一个数据项或事件生成一个全局唯一标识符</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用于用户</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和笔记</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生成</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美团</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Leaf</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雪花算法</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作为分布式</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生成器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0360" y="967740"/>
            <a:ext cx="3534410" cy="3481705"/>
          </a:xfrm>
          <a:prstGeom prst="rect">
            <a:avLst/>
          </a:prstGeom>
        </p:spPr>
      </p:pic>
      <p:pic>
        <p:nvPicPr>
          <p:cNvPr id="2" name="图片 1" descr="屏幕截图 2024-12-21 175354"/>
          <p:cNvPicPr>
            <a:picLocks noChangeAspect="1"/>
          </p:cNvPicPr>
          <p:nvPr/>
        </p:nvPicPr>
        <p:blipFill>
          <a:blip r:embed="rId3"/>
          <a:stretch>
            <a:fillRect/>
          </a:stretch>
        </p:blipFill>
        <p:spPr>
          <a:xfrm>
            <a:off x="4199255" y="797560"/>
            <a:ext cx="4585335" cy="2550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734023" y="1037661"/>
            <a:ext cx="1675953" cy="6908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custDataLst>
              <p:tags r:id="rId2"/>
            </p:custDataLst>
          </p:nvPr>
        </p:nvSpPr>
        <p:spPr>
          <a:xfrm>
            <a:off x="1959941" y="2141997"/>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简介</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5" name="Text 2"/>
          <p:cNvSpPr/>
          <p:nvPr>
            <p:custDataLst>
              <p:tags r:id="rId3"/>
            </p:custDataLst>
          </p:nvPr>
        </p:nvSpPr>
        <p:spPr>
          <a:xfrm>
            <a:off x="1375386" y="2088214"/>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440" dirty="0">
              <a:ea typeface="微软雅黑" panose="020B0503020204020204" pitchFamily="34" charset="-122"/>
              <a:cs typeface="微软雅黑" panose="020B0503020204020204" pitchFamily="34" charset="-122"/>
            </a:endParaRPr>
          </a:p>
        </p:txBody>
      </p:sp>
      <p:sp>
        <p:nvSpPr>
          <p:cNvPr id="6" name="Text 3"/>
          <p:cNvSpPr/>
          <p:nvPr>
            <p:custDataLst>
              <p:tags r:id="rId4"/>
            </p:custDataLst>
          </p:nvPr>
        </p:nvSpPr>
        <p:spPr>
          <a:xfrm>
            <a:off x="1960090" y="2758114"/>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选型</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4"/>
          <p:cNvSpPr/>
          <p:nvPr>
            <p:custDataLst>
              <p:tags r:id="rId5"/>
            </p:custDataLst>
          </p:nvPr>
        </p:nvSpPr>
        <p:spPr>
          <a:xfrm>
            <a:off x="1375386" y="2704331"/>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440" dirty="0">
              <a:ea typeface="微软雅黑" panose="020B0503020204020204" pitchFamily="34" charset="-122"/>
              <a:cs typeface="微软雅黑" panose="020B0503020204020204" pitchFamily="34" charset="-122"/>
            </a:endParaRPr>
          </a:p>
        </p:txBody>
      </p:sp>
      <p:sp>
        <p:nvSpPr>
          <p:cNvPr id="8" name="Text 5"/>
          <p:cNvSpPr/>
          <p:nvPr>
            <p:custDataLst>
              <p:tags r:id="rId6"/>
            </p:custDataLst>
          </p:nvPr>
        </p:nvSpPr>
        <p:spPr>
          <a:xfrm>
            <a:off x="1960018" y="3374231"/>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设计</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6"/>
          <p:cNvSpPr/>
          <p:nvPr>
            <p:custDataLst>
              <p:tags r:id="rId7"/>
            </p:custDataLst>
          </p:nvPr>
        </p:nvSpPr>
        <p:spPr>
          <a:xfrm>
            <a:off x="1375386" y="3320448"/>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440" dirty="0">
              <a:ea typeface="微软雅黑" panose="020B0503020204020204" pitchFamily="34" charset="-122"/>
              <a:cs typeface="微软雅黑" panose="020B0503020204020204" pitchFamily="34" charset="-122"/>
            </a:endParaRPr>
          </a:p>
        </p:txBody>
      </p:sp>
      <p:sp>
        <p:nvSpPr>
          <p:cNvPr id="10" name="Text 7"/>
          <p:cNvSpPr/>
          <p:nvPr>
            <p:custDataLst>
              <p:tags r:id="rId8"/>
            </p:custDataLst>
          </p:nvPr>
        </p:nvSpPr>
        <p:spPr>
          <a:xfrm>
            <a:off x="1959941" y="3990348"/>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实现</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custDataLst>
              <p:tags r:id="rId9"/>
            </p:custDataLst>
          </p:nvPr>
        </p:nvSpPr>
        <p:spPr>
          <a:xfrm>
            <a:off x="1375386" y="3936565"/>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04</a:t>
            </a:r>
            <a:endParaRPr lang="en-US" sz="1440" dirty="0">
              <a:ea typeface="微软雅黑" panose="020B0503020204020204" pitchFamily="34" charset="-122"/>
              <a:cs typeface="微软雅黑" panose="020B0503020204020204" pitchFamily="34" charset="-122"/>
            </a:endParaRPr>
          </a:p>
        </p:txBody>
      </p:sp>
      <p:sp>
        <p:nvSpPr>
          <p:cNvPr id="2" name="Text 1"/>
          <p:cNvSpPr/>
          <p:nvPr>
            <p:custDataLst>
              <p:tags r:id="rId10"/>
            </p:custDataLst>
          </p:nvPr>
        </p:nvSpPr>
        <p:spPr>
          <a:xfrm>
            <a:off x="5881014" y="2141997"/>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系统演示</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2"/>
          <p:cNvSpPr/>
          <p:nvPr>
            <p:custDataLst>
              <p:tags r:id="rId11"/>
            </p:custDataLst>
          </p:nvPr>
        </p:nvSpPr>
        <p:spPr>
          <a:xfrm>
            <a:off x="5296459" y="2088214"/>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05</a:t>
            </a:r>
            <a:endParaRPr lang="en-US" sz="1440" dirty="0">
              <a:ea typeface="微软雅黑" panose="020B0503020204020204" pitchFamily="34" charset="-122"/>
              <a:cs typeface="微软雅黑" panose="020B0503020204020204" pitchFamily="34" charset="-122"/>
            </a:endParaRPr>
          </a:p>
        </p:txBody>
      </p:sp>
      <p:sp>
        <p:nvSpPr>
          <p:cNvPr id="13" name="Text 3"/>
          <p:cNvSpPr/>
          <p:nvPr>
            <p:custDataLst>
              <p:tags r:id="rId12"/>
            </p:custDataLst>
          </p:nvPr>
        </p:nvSpPr>
        <p:spPr>
          <a:xfrm>
            <a:off x="5881163" y="2758114"/>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挑战与问题</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4"/>
          <p:cNvSpPr/>
          <p:nvPr>
            <p:custDataLst>
              <p:tags r:id="rId13"/>
            </p:custDataLst>
          </p:nvPr>
        </p:nvSpPr>
        <p:spPr>
          <a:xfrm>
            <a:off x="5296459" y="2704331"/>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06</a:t>
            </a:r>
            <a:endParaRPr lang="en-US" sz="1440" dirty="0">
              <a:ea typeface="微软雅黑" panose="020B0503020204020204" pitchFamily="34" charset="-122"/>
              <a:cs typeface="微软雅黑" panose="020B0503020204020204" pitchFamily="34" charset="-122"/>
            </a:endParaRPr>
          </a:p>
        </p:txBody>
      </p:sp>
      <p:sp>
        <p:nvSpPr>
          <p:cNvPr id="15" name="Text 5"/>
          <p:cNvSpPr/>
          <p:nvPr>
            <p:custDataLst>
              <p:tags r:id="rId14"/>
            </p:custDataLst>
          </p:nvPr>
        </p:nvSpPr>
        <p:spPr>
          <a:xfrm>
            <a:off x="5881091" y="3374231"/>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团队反思</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6"/>
          <p:cNvSpPr/>
          <p:nvPr>
            <p:custDataLst>
              <p:tags r:id="rId15"/>
            </p:custDataLst>
          </p:nvPr>
        </p:nvSpPr>
        <p:spPr>
          <a:xfrm>
            <a:off x="5296459" y="3320448"/>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07</a:t>
            </a:r>
            <a:endParaRPr lang="en-US" sz="1440" dirty="0">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0706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40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【基础服务】OSS 对象存储服务</a:t>
            </a:r>
            <a:r>
              <a:rPr lang="en-US" altLang="zh-CN" sz="240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/KV 短文本键值存储服务</a:t>
            </a:r>
            <a:endParaRPr lang="en-US" altLang="zh-CN" sz="240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3220720" y="865823"/>
            <a:ext cx="5080000" cy="1014730"/>
          </a:xfrm>
          <a:prstGeom prst="rect">
            <a:avLst/>
          </a:prstGeom>
        </p:spPr>
        <p:txBody>
          <a:bodyPr>
            <a:spAutoFit/>
          </a:bodyPr>
          <a:p>
            <a:pPr marL="285750" indent="-285750" algn="l">
              <a:buFont typeface="Arial" panose="020B060402020202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当</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修改用户头像、背景图时，</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OSS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对象存储服务被用户服务调用，将文件传输过去，由对象存储将图片上传</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目前</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Minio</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使用策略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工厂模式可以方便地引入新的对象存储底层产品</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737860" y="2738120"/>
            <a:ext cx="3112135" cy="1198880"/>
          </a:xfrm>
          <a:prstGeom prst="rect">
            <a:avLst/>
          </a:prstGeom>
        </p:spPr>
        <p:txBody>
          <a:bodyPr wrap="square">
            <a:spAutoFit/>
          </a:bodyPr>
          <a:p>
            <a:pPr marL="285750" indent="-285750" algn="l">
              <a:buFont typeface="Arial" panose="020B060402020202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性能要求较高的场景下，关系型数据库不适合存储文本内容</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存储笔记内容、评论内容</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KV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存储系统</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Apache Cassandra</a:t>
            </a:r>
            <a:endPar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屏幕截图 2024-11-28 155735"/>
          <p:cNvPicPr>
            <a:picLocks noChangeAspect="1"/>
          </p:cNvPicPr>
          <p:nvPr/>
        </p:nvPicPr>
        <p:blipFill>
          <a:blip r:embed="rId2"/>
          <a:stretch>
            <a:fillRect/>
          </a:stretch>
        </p:blipFill>
        <p:spPr>
          <a:xfrm>
            <a:off x="2218055" y="2738120"/>
            <a:ext cx="3009265" cy="2315210"/>
          </a:xfrm>
          <a:prstGeom prst="rect">
            <a:avLst/>
          </a:prstGeom>
        </p:spPr>
      </p:pic>
      <p:pic>
        <p:nvPicPr>
          <p:cNvPr id="9" name="图片 8" descr="屏幕截图 2024-11-28 155903"/>
          <p:cNvPicPr>
            <a:picLocks noChangeAspect="1"/>
          </p:cNvPicPr>
          <p:nvPr/>
        </p:nvPicPr>
        <p:blipFill>
          <a:blip r:embed="rId3"/>
          <a:stretch>
            <a:fillRect/>
          </a:stretch>
        </p:blipFill>
        <p:spPr>
          <a:xfrm>
            <a:off x="0" y="707390"/>
            <a:ext cx="3444875" cy="1858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【业务服务】用户服务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pic>
        <p:nvPicPr>
          <p:cNvPr id="2" name="图片 1"/>
          <p:cNvPicPr>
            <a:picLocks noChangeAspect="1"/>
          </p:cNvPicPr>
          <p:nvPr/>
        </p:nvPicPr>
        <p:blipFill>
          <a:blip r:embed="rId2"/>
          <a:stretch>
            <a:fillRect/>
          </a:stretch>
        </p:blipFill>
        <p:spPr>
          <a:xfrm>
            <a:off x="809625" y="740410"/>
            <a:ext cx="2351405" cy="4227195"/>
          </a:xfrm>
          <a:prstGeom prst="rect">
            <a:avLst/>
          </a:prstGeom>
        </p:spPr>
      </p:pic>
      <p:sp>
        <p:nvSpPr>
          <p:cNvPr id="7" name="文本框 6"/>
          <p:cNvSpPr txBox="1"/>
          <p:nvPr/>
        </p:nvSpPr>
        <p:spPr>
          <a:xfrm>
            <a:off x="4572000" y="3399155"/>
            <a:ext cx="3533775" cy="1568450"/>
          </a:xfrm>
          <a:prstGeom prst="rect">
            <a:avLst/>
          </a:prstGeom>
        </p:spPr>
        <p:txBody>
          <a:bodyPr wrap="square">
            <a:spAutoFit/>
          </a:bodyPr>
          <a:p>
            <a:pPr indent="0" algn="l">
              <a:buFont typeface="Arial" panose="020B060402020202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负责用户的管理操作，包括用户的注册、个人信息更新与查询、用户角色和权限等</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OpenFeign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组件</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以实现服务间调用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Feign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请求拦截器以实现</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userId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服务间透传</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图片3"/>
          <p:cNvPicPr>
            <a:picLocks noChangeAspect="1"/>
          </p:cNvPicPr>
          <p:nvPr/>
        </p:nvPicPr>
        <p:blipFill>
          <a:blip r:embed="rId3"/>
          <a:stretch>
            <a:fillRect/>
          </a:stretch>
        </p:blipFill>
        <p:spPr>
          <a:xfrm>
            <a:off x="4539615" y="495300"/>
            <a:ext cx="3899535" cy="2976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【业务服务】笔记服务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6396990" y="2106930"/>
            <a:ext cx="2489835" cy="2242820"/>
          </a:xfrm>
          <a:prstGeom prst="rect">
            <a:avLst/>
          </a:prstGeom>
        </p:spPr>
        <p:txBody>
          <a:bodyPr wrap="square">
            <a:noAutofit/>
          </a:bodyPr>
          <a:p>
            <a:pPr indent="0" algn="l">
              <a:buFont typeface="Arial" panose="020B060402020202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笔记详情浏览，发布、编辑笔记，笔记权限设置，笔记置顶、删除</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缓存与</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Caffeine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本地缓存</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以提高系统响应速度和效率</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CompletableFuture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并发调用下游服务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40360" y="740410"/>
            <a:ext cx="2840990" cy="4186555"/>
          </a:xfrm>
          <a:prstGeom prst="rect">
            <a:avLst/>
          </a:prstGeom>
        </p:spPr>
      </p:pic>
      <p:pic>
        <p:nvPicPr>
          <p:cNvPr id="4" name="图片 3" descr="图片4"/>
          <p:cNvPicPr>
            <a:picLocks noChangeAspect="1"/>
          </p:cNvPicPr>
          <p:nvPr/>
        </p:nvPicPr>
        <p:blipFill>
          <a:blip r:embed="rId3"/>
          <a:stretch>
            <a:fillRect/>
          </a:stretch>
        </p:blipFill>
        <p:spPr>
          <a:xfrm>
            <a:off x="3328670" y="681990"/>
            <a:ext cx="2945130" cy="436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【业务服务】用户关系服务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4227195" y="3361690"/>
            <a:ext cx="4762500" cy="1487805"/>
          </a:xfrm>
          <a:prstGeom prst="rect">
            <a:avLst/>
          </a:prstGeom>
        </p:spPr>
        <p:txBody>
          <a:bodyPr wrap="square">
            <a:noAutofit/>
          </a:bodyPr>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随着用户基数的增长，用户间活动</a:t>
            </a:r>
            <a:r>
              <a:rPr lang="zh-CN" altLang="en-US" sz="1200">
                <a:solidFill>
                  <a:srgbClr val="4C4E4D"/>
                </a:solidFill>
                <a:latin typeface="微软雅黑" panose="020B0503020204020204" pitchFamily="34" charset="-122"/>
                <a:ea typeface="微软雅黑" panose="020B0503020204020204" pitchFamily="34" charset="-122"/>
                <a:cs typeface="微软雅黑" panose="020B0503020204020204" pitchFamily="34" charset="-122"/>
                <a:sym typeface="+mn-ea"/>
              </a:rPr>
              <a:t>（如关注、粉丝、好友关系等）</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数据量会变得非常庞大，借助用户关系服务处理大规模用户关系数据。</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用户关注与取关其他用户，查看用户关注、粉丝列表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整合</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Redis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RocketMQ</a:t>
            </a: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2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Redis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缓存等策略来防止缓存穿透、雪崩等安全性</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问题。</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90270" y="811530"/>
            <a:ext cx="3069590" cy="4132580"/>
          </a:xfrm>
          <a:prstGeom prst="rect">
            <a:avLst/>
          </a:prstGeom>
        </p:spPr>
      </p:pic>
      <p:pic>
        <p:nvPicPr>
          <p:cNvPr id="19" name="图片 18" descr="屏幕截图 2024-11-26 193553"/>
          <p:cNvPicPr>
            <a:picLocks noChangeAspect="1"/>
          </p:cNvPicPr>
          <p:nvPr/>
        </p:nvPicPr>
        <p:blipFill>
          <a:blip r:embed="rId3"/>
          <a:stretch>
            <a:fillRect/>
          </a:stretch>
        </p:blipFill>
        <p:spPr>
          <a:xfrm>
            <a:off x="4511675" y="694055"/>
            <a:ext cx="4396740" cy="2460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【业务服务】计数服务</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16" name="Title 6"/>
          <p:cNvSpPr txBox="1"/>
          <p:nvPr>
            <p:custDataLst>
              <p:tags r:id="rId2"/>
            </p:custDataLst>
          </p:nvPr>
        </p:nvSpPr>
        <p:spPr>
          <a:xfrm>
            <a:off x="457167" y="1257293"/>
            <a:ext cx="8229657" cy="1614488"/>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如果使用数据库的 COUNT 查询，会增加数据库的负载，并且导致 I/O 瓶颈</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用户的关注数、粉丝数、获赞与收藏数，笔记的点赞数、收藏数、被评论总数</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整合 Redis 、RocketMQ</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对接快手 BufferTrigger 组件实现流量聚合</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custDataLst>
              <p:tags r:id="rId3"/>
            </p:custDataLst>
          </p:nvPr>
        </p:nvPicPr>
        <p:blipFill rotWithShape="1">
          <a:blip r:embed="rId4"/>
          <a:srcRect t="3161" b="3161"/>
          <a:stretch>
            <a:fillRect/>
          </a:stretch>
        </p:blipFill>
        <p:spPr>
          <a:xfrm>
            <a:off x="457204" y="3214670"/>
            <a:ext cx="4086225" cy="1471622"/>
          </a:xfrm>
          <a:custGeom>
            <a:avLst/>
            <a:gdLst/>
            <a:ahLst/>
            <a:cxnLst>
              <a:cxn ang="3">
                <a:pos x="hc" y="t"/>
              </a:cxn>
              <a:cxn ang="cd2">
                <a:pos x="l" y="vc"/>
              </a:cxn>
              <a:cxn ang="cd4">
                <a:pos x="hc" y="b"/>
              </a:cxn>
              <a:cxn ang="0">
                <a:pos x="r" y="vc"/>
              </a:cxn>
            </a:cxnLst>
            <a:rect l="l" t="t" r="r" b="b"/>
            <a:pathLst>
              <a:path w="5280" h="4080">
                <a:moveTo>
                  <a:pt x="0" y="0"/>
                </a:moveTo>
                <a:lnTo>
                  <a:pt x="5280" y="0"/>
                </a:lnTo>
                <a:lnTo>
                  <a:pt x="5280" y="4080"/>
                </a:lnTo>
                <a:lnTo>
                  <a:pt x="0" y="4080"/>
                </a:lnTo>
                <a:lnTo>
                  <a:pt x="0" y="0"/>
                </a:lnTo>
                <a:close/>
              </a:path>
            </a:pathLst>
          </a:custGeom>
        </p:spPr>
      </p:pic>
      <p:pic>
        <p:nvPicPr>
          <p:cNvPr id="18" name="图片 17"/>
          <p:cNvPicPr>
            <a:picLocks noChangeAspect="1"/>
          </p:cNvPicPr>
          <p:nvPr>
            <p:custDataLst>
              <p:tags r:id="rId5"/>
            </p:custDataLst>
          </p:nvPr>
        </p:nvPicPr>
        <p:blipFill rotWithShape="1">
          <a:blip r:embed="rId6"/>
          <a:srcRect t="1669" b="1669"/>
          <a:stretch>
            <a:fillRect/>
          </a:stretch>
        </p:blipFill>
        <p:spPr>
          <a:xfrm>
            <a:off x="4781576" y="3214692"/>
            <a:ext cx="3914813" cy="1471622"/>
          </a:xfrm>
          <a:custGeom>
            <a:avLst/>
            <a:gdLst/>
            <a:ahLst/>
            <a:cxnLst>
              <a:cxn ang="3">
                <a:pos x="hc" y="t"/>
              </a:cxn>
              <a:cxn ang="cd2">
                <a:pos x="l" y="vc"/>
              </a:cxn>
              <a:cxn ang="cd4">
                <a:pos x="hc" y="b"/>
              </a:cxn>
              <a:cxn ang="0">
                <a:pos x="r" y="vc"/>
              </a:cxn>
            </a:cxnLst>
            <a:rect l="l" t="t" r="r" b="b"/>
            <a:pathLst>
              <a:path w="11520" h="4080">
                <a:moveTo>
                  <a:pt x="0" y="0"/>
                </a:moveTo>
                <a:lnTo>
                  <a:pt x="11520" y="0"/>
                </a:lnTo>
                <a:lnTo>
                  <a:pt x="11520" y="4080"/>
                </a:lnTo>
                <a:lnTo>
                  <a:pt x="0" y="4080"/>
                </a:lnTo>
                <a:lnTo>
                  <a:pt x="0" y="0"/>
                </a:lnTo>
                <a:close/>
              </a:path>
            </a:pathLst>
          </a:custGeom>
        </p:spPr>
      </p:pic>
      <p:cxnSp>
        <p:nvCxnSpPr>
          <p:cNvPr id="14" name="直接连接符 13"/>
          <p:cNvCxnSpPr/>
          <p:nvPr>
            <p:custDataLst>
              <p:tags r:id="rId7"/>
            </p:custDataLst>
          </p:nvPr>
        </p:nvCxnSpPr>
        <p:spPr>
          <a:xfrm flipH="1">
            <a:off x="457167" y="3042744"/>
            <a:ext cx="8229666" cy="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en-US" altLang="zh-CN"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Docker</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部署</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pic>
        <p:nvPicPr>
          <p:cNvPr id="2" name="图片 1" descr="屏幕截图 2024-12-21 173257"/>
          <p:cNvPicPr>
            <a:picLocks noChangeAspect="1"/>
          </p:cNvPicPr>
          <p:nvPr>
            <p:custDataLst>
              <p:tags r:id="rId2"/>
            </p:custDataLst>
          </p:nvPr>
        </p:nvPicPr>
        <p:blipFill>
          <a:blip r:embed="rId3"/>
          <a:stretch>
            <a:fillRect/>
          </a:stretch>
        </p:blipFill>
        <p:spPr>
          <a:xfrm>
            <a:off x="4814570" y="744855"/>
            <a:ext cx="4258945" cy="2280285"/>
          </a:xfrm>
          <a:prstGeom prst="rect">
            <a:avLst/>
          </a:prstGeom>
        </p:spPr>
      </p:pic>
      <p:pic>
        <p:nvPicPr>
          <p:cNvPr id="5" name="图片 4" descr="屏幕截图 2024-12-21 173340"/>
          <p:cNvPicPr>
            <a:picLocks noChangeAspect="1"/>
          </p:cNvPicPr>
          <p:nvPr>
            <p:custDataLst>
              <p:tags r:id="rId4"/>
            </p:custDataLst>
          </p:nvPr>
        </p:nvPicPr>
        <p:blipFill>
          <a:blip r:embed="rId5"/>
          <a:stretch>
            <a:fillRect/>
          </a:stretch>
        </p:blipFill>
        <p:spPr>
          <a:xfrm>
            <a:off x="207645" y="3256280"/>
            <a:ext cx="4455160" cy="1480185"/>
          </a:xfrm>
          <a:prstGeom prst="rect">
            <a:avLst/>
          </a:prstGeom>
        </p:spPr>
      </p:pic>
      <p:pic>
        <p:nvPicPr>
          <p:cNvPr id="6" name="图片 5" descr="屏幕截图 2024-12-21 174856"/>
          <p:cNvPicPr>
            <a:picLocks noChangeAspect="1"/>
          </p:cNvPicPr>
          <p:nvPr>
            <p:custDataLst>
              <p:tags r:id="rId6"/>
            </p:custDataLst>
          </p:nvPr>
        </p:nvPicPr>
        <p:blipFill>
          <a:blip r:embed="rId7"/>
          <a:stretch>
            <a:fillRect/>
          </a:stretch>
        </p:blipFill>
        <p:spPr>
          <a:xfrm>
            <a:off x="4814570" y="3256280"/>
            <a:ext cx="3761105" cy="1635760"/>
          </a:xfrm>
          <a:prstGeom prst="rect">
            <a:avLst/>
          </a:prstGeom>
        </p:spPr>
      </p:pic>
      <p:pic>
        <p:nvPicPr>
          <p:cNvPr id="4" name="图片 3" descr="屏幕截图 2024-12-24 113841"/>
          <p:cNvPicPr>
            <a:picLocks noChangeAspect="1"/>
          </p:cNvPicPr>
          <p:nvPr/>
        </p:nvPicPr>
        <p:blipFill>
          <a:blip r:embed="rId8"/>
          <a:stretch>
            <a:fillRect/>
          </a:stretch>
        </p:blipFill>
        <p:spPr>
          <a:xfrm>
            <a:off x="207645" y="740410"/>
            <a:ext cx="4455160" cy="2284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五</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系统展示</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momento-demo">
            <a:hlinkClick r:id="" action="ppaction://media"/>
          </p:cNvPr>
          <p:cNvPicPr/>
          <p:nvPr>
            <a:videoFile r:link="rId2"/>
            <p:extLst>
              <p:ext uri="{DAA4B4D4-6D71-4841-9C94-3DE7FCFB9230}">
                <p14:media xmlns:p14="http://schemas.microsoft.com/office/powerpoint/2010/main" r:embed="rId3">
                  <p14:trim st="358.000000"/>
                </p14:media>
              </p:ext>
            </p:extLst>
          </p:nvPr>
        </p:nvPicPr>
        <p:blipFill>
          <a:blip r:embed="rId4"/>
          <a:stretch>
            <a:fillRect/>
          </a:stretch>
        </p:blipFill>
        <p:spPr>
          <a:xfrm>
            <a:off x="437515" y="74295"/>
            <a:ext cx="8224520" cy="502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六</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挑战与未决</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六边形 12"/>
          <p:cNvSpPr/>
          <p:nvPr>
            <p:custDataLst>
              <p:tags r:id="rId2"/>
            </p:custDataLst>
          </p:nvPr>
        </p:nvSpPr>
        <p:spPr>
          <a:xfrm rot="5400000">
            <a:off x="173038" y="490538"/>
            <a:ext cx="1713230" cy="1591310"/>
          </a:xfrm>
          <a:prstGeom prst="hexagon">
            <a:avLst>
              <a:gd name="adj" fmla="val 29159"/>
              <a:gd name="vf" fmla="val 115470"/>
            </a:avLst>
          </a:prstGeom>
          <a:noFill/>
          <a:ln>
            <a:gradFill>
              <a:gsLst>
                <a:gs pos="3000">
                  <a:schemeClr val="accent1">
                    <a:alpha val="0"/>
                  </a:schemeClr>
                </a:gs>
                <a:gs pos="100000">
                  <a:schemeClr val="accent1">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14" name="任意多边形 13"/>
          <p:cNvSpPr/>
          <p:nvPr>
            <p:custDataLst>
              <p:tags r:id="rId3"/>
            </p:custDataLst>
          </p:nvPr>
        </p:nvSpPr>
        <p:spPr>
          <a:xfrm>
            <a:off x="344488" y="101568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5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15" name="任意多边形 14"/>
          <p:cNvSpPr/>
          <p:nvPr>
            <p:custDataLst>
              <p:tags r:id="rId4"/>
            </p:custDataLst>
          </p:nvPr>
        </p:nvSpPr>
        <p:spPr>
          <a:xfrm>
            <a:off x="343853" y="140430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6" name="任意多边形 15"/>
          <p:cNvSpPr/>
          <p:nvPr>
            <p:custDataLst>
              <p:tags r:id="rId5"/>
            </p:custDataLst>
          </p:nvPr>
        </p:nvSpPr>
        <p:spPr>
          <a:xfrm>
            <a:off x="1019493" y="1410653"/>
            <a:ext cx="683895" cy="574040"/>
          </a:xfrm>
          <a:custGeom>
            <a:avLst/>
            <a:gdLst>
              <a:gd name="connsiteX0" fmla="*/ 1 w 1279"/>
              <a:gd name="connsiteY0" fmla="*/ 744 h 1074"/>
              <a:gd name="connsiteX1" fmla="*/ 1279 w 1279"/>
              <a:gd name="connsiteY1" fmla="*/ 0 h 1074"/>
              <a:gd name="connsiteX2" fmla="*/ 1275 w 1279"/>
              <a:gd name="connsiteY2" fmla="*/ 333 h 1074"/>
              <a:gd name="connsiteX3" fmla="*/ 0 w 1279"/>
              <a:gd name="connsiteY3" fmla="*/ 1074 h 1074"/>
              <a:gd name="connsiteX4" fmla="*/ 1 w 1279"/>
              <a:gd name="connsiteY4" fmla="*/ 744 h 1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 h="1074">
                <a:moveTo>
                  <a:pt x="1" y="744"/>
                </a:moveTo>
                <a:lnTo>
                  <a:pt x="1279" y="0"/>
                </a:lnTo>
                <a:lnTo>
                  <a:pt x="1275" y="333"/>
                </a:lnTo>
                <a:lnTo>
                  <a:pt x="0" y="1074"/>
                </a:lnTo>
                <a:lnTo>
                  <a:pt x="1" y="744"/>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7" name="任意多边形 16"/>
          <p:cNvSpPr/>
          <p:nvPr>
            <p:custDataLst>
              <p:tags r:id="rId6"/>
            </p:custDataLst>
          </p:nvPr>
        </p:nvSpPr>
        <p:spPr>
          <a:xfrm>
            <a:off x="350838" y="67341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70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1"/>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1"/>
              </a:solidFill>
              <a:effectLst>
                <a:outerShdw dist="25400" dir="3000000" algn="t" rotWithShape="0">
                  <a:schemeClr val="bg1">
                    <a:alpha val="40000"/>
                  </a:schemeClr>
                </a:outerShdw>
              </a:effectLst>
              <a:latin typeface="+mn-ea"/>
              <a:cs typeface="+mn-ea"/>
              <a:sym typeface="+mn-ea"/>
            </a:endParaRPr>
          </a:p>
        </p:txBody>
      </p:sp>
      <p:sp>
        <p:nvSpPr>
          <p:cNvPr id="18" name="任意多边形 17"/>
          <p:cNvSpPr/>
          <p:nvPr>
            <p:custDataLst>
              <p:tags r:id="rId7"/>
            </p:custDataLst>
          </p:nvPr>
        </p:nvSpPr>
        <p:spPr>
          <a:xfrm>
            <a:off x="342583" y="1061403"/>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9" name="任意多边形 18"/>
          <p:cNvSpPr/>
          <p:nvPr>
            <p:custDataLst>
              <p:tags r:id="rId8"/>
            </p:custDataLst>
          </p:nvPr>
        </p:nvSpPr>
        <p:spPr>
          <a:xfrm>
            <a:off x="1018223" y="106775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20" name="任意多边形 19"/>
          <p:cNvSpPr/>
          <p:nvPr>
            <p:custDataLst>
              <p:tags r:id="rId9"/>
            </p:custDataLst>
          </p:nvPr>
        </p:nvSpPr>
        <p:spPr>
          <a:xfrm>
            <a:off x="1833563" y="785178"/>
            <a:ext cx="4530725" cy="455930"/>
          </a:xfrm>
          <a:custGeom>
            <a:avLst/>
            <a:gdLst>
              <a:gd name="connisteX0" fmla="*/ 0 w 5379720"/>
              <a:gd name="connsiteY0" fmla="*/ 541020 h 541020"/>
              <a:gd name="connisteX1" fmla="*/ 678180 w 5379720"/>
              <a:gd name="connsiteY1" fmla="*/ 0 h 541020"/>
              <a:gd name="connisteX2" fmla="*/ 5379720 w 5379720"/>
              <a:gd name="connsiteY2" fmla="*/ 0 h 541020"/>
            </a:gdLst>
            <a:ahLst/>
            <a:cxnLst>
              <a:cxn ang="0">
                <a:pos x="connisteX0" y="connsiteY0"/>
              </a:cxn>
              <a:cxn ang="0">
                <a:pos x="connisteX1" y="connsiteY1"/>
              </a:cxn>
              <a:cxn ang="0">
                <a:pos x="connisteX2" y="connsiteY2"/>
              </a:cxn>
            </a:cxnLst>
            <a:rect l="l" t="t" r="r" b="b"/>
            <a:pathLst>
              <a:path w="5379720" h="541020">
                <a:moveTo>
                  <a:pt x="0" y="541020"/>
                </a:moveTo>
                <a:lnTo>
                  <a:pt x="678180" y="0"/>
                </a:lnTo>
                <a:lnTo>
                  <a:pt x="5379720"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1" name="六边形 20"/>
          <p:cNvSpPr/>
          <p:nvPr>
            <p:custDataLst>
              <p:tags r:id="rId10"/>
            </p:custDataLst>
          </p:nvPr>
        </p:nvSpPr>
        <p:spPr>
          <a:xfrm rot="5400000">
            <a:off x="7259003" y="373063"/>
            <a:ext cx="1713230" cy="1591310"/>
          </a:xfrm>
          <a:prstGeom prst="hexagon">
            <a:avLst>
              <a:gd name="adj" fmla="val 29159"/>
              <a:gd name="vf" fmla="val 115470"/>
            </a:avLst>
          </a:prstGeom>
          <a:noFill/>
          <a:ln>
            <a:gradFill>
              <a:gsLst>
                <a:gs pos="3000">
                  <a:schemeClr val="accent2">
                    <a:alpha val="0"/>
                  </a:schemeClr>
                </a:gs>
                <a:gs pos="100000">
                  <a:schemeClr val="accent2">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4" name="任意多边形 23"/>
          <p:cNvSpPr/>
          <p:nvPr>
            <p:custDataLst>
              <p:tags r:id="rId11"/>
            </p:custDataLst>
          </p:nvPr>
        </p:nvSpPr>
        <p:spPr>
          <a:xfrm>
            <a:off x="7436168" y="89757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5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30" name="任意多边形 29"/>
          <p:cNvSpPr/>
          <p:nvPr>
            <p:custDataLst>
              <p:tags r:id="rId12"/>
            </p:custDataLst>
          </p:nvPr>
        </p:nvSpPr>
        <p:spPr>
          <a:xfrm>
            <a:off x="7436168" y="128619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34" name="任意多边形 33"/>
          <p:cNvSpPr/>
          <p:nvPr>
            <p:custDataLst>
              <p:tags r:id="rId13"/>
            </p:custDataLst>
          </p:nvPr>
        </p:nvSpPr>
        <p:spPr>
          <a:xfrm>
            <a:off x="8111173" y="129254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35" name="任意多边形 34"/>
          <p:cNvSpPr/>
          <p:nvPr>
            <p:custDataLst>
              <p:tags r:id="rId14"/>
            </p:custDataLst>
          </p:nvPr>
        </p:nvSpPr>
        <p:spPr>
          <a:xfrm>
            <a:off x="7436803" y="55530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7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2"/>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2"/>
              </a:solidFill>
              <a:effectLst>
                <a:outerShdw dist="25400" dir="3000000" algn="t" rotWithShape="0">
                  <a:schemeClr val="bg1">
                    <a:alpha val="40000"/>
                  </a:schemeClr>
                </a:outerShdw>
              </a:effectLst>
              <a:latin typeface="+mn-ea"/>
              <a:cs typeface="+mn-ea"/>
              <a:sym typeface="+mn-ea"/>
            </a:endParaRPr>
          </a:p>
        </p:txBody>
      </p:sp>
      <p:sp>
        <p:nvSpPr>
          <p:cNvPr id="36" name="任意多边形 35"/>
          <p:cNvSpPr/>
          <p:nvPr>
            <p:custDataLst>
              <p:tags r:id="rId15"/>
            </p:custDataLst>
          </p:nvPr>
        </p:nvSpPr>
        <p:spPr>
          <a:xfrm>
            <a:off x="7428548" y="943928"/>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43" name="任意多边形 42"/>
          <p:cNvSpPr/>
          <p:nvPr>
            <p:custDataLst>
              <p:tags r:id="rId16"/>
            </p:custDataLst>
          </p:nvPr>
        </p:nvSpPr>
        <p:spPr>
          <a:xfrm>
            <a:off x="8104188" y="95027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47" name="任意多边形 46"/>
          <p:cNvSpPr/>
          <p:nvPr>
            <p:custDataLst>
              <p:tags r:id="rId17"/>
            </p:custDataLst>
          </p:nvPr>
        </p:nvSpPr>
        <p:spPr>
          <a:xfrm>
            <a:off x="2814003" y="1443673"/>
            <a:ext cx="4500245" cy="465455"/>
          </a:xfrm>
          <a:custGeom>
            <a:avLst/>
            <a:gdLst>
              <a:gd name="connisteX0" fmla="*/ 5343525 w 5343525"/>
              <a:gd name="connsiteY0" fmla="*/ 0 h 552450"/>
              <a:gd name="connisteX1" fmla="*/ 4695825 w 5343525"/>
              <a:gd name="connsiteY1" fmla="*/ 552450 h 552450"/>
              <a:gd name="connisteX2" fmla="*/ 0 w 5343525"/>
              <a:gd name="connsiteY2" fmla="*/ 552450 h 552450"/>
            </a:gdLst>
            <a:ahLst/>
            <a:cxnLst>
              <a:cxn ang="0">
                <a:pos x="connisteX0" y="connsiteY0"/>
              </a:cxn>
              <a:cxn ang="0">
                <a:pos x="connisteX1" y="connsiteY1"/>
              </a:cxn>
              <a:cxn ang="0">
                <a:pos x="connisteX2" y="connsiteY2"/>
              </a:cxn>
            </a:cxnLst>
            <a:rect l="l" t="t" r="r" b="b"/>
            <a:pathLst>
              <a:path w="5343525" h="552450">
                <a:moveTo>
                  <a:pt x="5343525" y="0"/>
                </a:moveTo>
                <a:lnTo>
                  <a:pt x="4695825" y="552450"/>
                </a:lnTo>
                <a:lnTo>
                  <a:pt x="0" y="552450"/>
                </a:lnTo>
              </a:path>
            </a:pathLst>
          </a:cu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49" name="六边形 48"/>
          <p:cNvSpPr/>
          <p:nvPr>
            <p:custDataLst>
              <p:tags r:id="rId18"/>
            </p:custDataLst>
          </p:nvPr>
        </p:nvSpPr>
        <p:spPr>
          <a:xfrm rot="5400000">
            <a:off x="173038" y="2670493"/>
            <a:ext cx="1713230" cy="1591310"/>
          </a:xfrm>
          <a:prstGeom prst="hexagon">
            <a:avLst>
              <a:gd name="adj" fmla="val 29159"/>
              <a:gd name="vf" fmla="val 115470"/>
            </a:avLst>
          </a:prstGeom>
          <a:noFill/>
          <a:ln>
            <a:gradFill>
              <a:gsLst>
                <a:gs pos="3000">
                  <a:schemeClr val="accent1">
                    <a:alpha val="0"/>
                  </a:schemeClr>
                </a:gs>
                <a:gs pos="100000">
                  <a:schemeClr val="accent1">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56" name="任意多边形 55"/>
          <p:cNvSpPr/>
          <p:nvPr>
            <p:custDataLst>
              <p:tags r:id="rId19"/>
            </p:custDataLst>
          </p:nvPr>
        </p:nvSpPr>
        <p:spPr>
          <a:xfrm>
            <a:off x="350203" y="3195638"/>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5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0" name="任意多边形 59"/>
          <p:cNvSpPr/>
          <p:nvPr>
            <p:custDataLst>
              <p:tags r:id="rId20"/>
            </p:custDataLst>
          </p:nvPr>
        </p:nvSpPr>
        <p:spPr>
          <a:xfrm>
            <a:off x="350203" y="3584258"/>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1" name="任意多边形 60"/>
          <p:cNvSpPr/>
          <p:nvPr>
            <p:custDataLst>
              <p:tags r:id="rId21"/>
            </p:custDataLst>
          </p:nvPr>
        </p:nvSpPr>
        <p:spPr>
          <a:xfrm>
            <a:off x="1025208" y="359060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2" name="任意多边形 61"/>
          <p:cNvSpPr/>
          <p:nvPr>
            <p:custDataLst>
              <p:tags r:id="rId22"/>
            </p:custDataLst>
          </p:nvPr>
        </p:nvSpPr>
        <p:spPr>
          <a:xfrm>
            <a:off x="350838" y="285273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70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1"/>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1"/>
              </a:solidFill>
              <a:effectLst>
                <a:outerShdw dist="25400" dir="3000000" algn="t" rotWithShape="0">
                  <a:schemeClr val="bg1">
                    <a:alpha val="40000"/>
                  </a:schemeClr>
                </a:outerShdw>
              </a:effectLst>
              <a:latin typeface="+mn-ea"/>
              <a:cs typeface="+mn-ea"/>
              <a:sym typeface="+mn-ea"/>
            </a:endParaRPr>
          </a:p>
        </p:txBody>
      </p:sp>
      <p:sp>
        <p:nvSpPr>
          <p:cNvPr id="64" name="任意多边形 63"/>
          <p:cNvSpPr/>
          <p:nvPr>
            <p:custDataLst>
              <p:tags r:id="rId23"/>
            </p:custDataLst>
          </p:nvPr>
        </p:nvSpPr>
        <p:spPr>
          <a:xfrm>
            <a:off x="342583" y="3241358"/>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5" name="任意多边形 64"/>
          <p:cNvSpPr/>
          <p:nvPr>
            <p:custDataLst>
              <p:tags r:id="rId24"/>
            </p:custDataLst>
          </p:nvPr>
        </p:nvSpPr>
        <p:spPr>
          <a:xfrm>
            <a:off x="1018223" y="324770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6" name="任意多边形 65"/>
          <p:cNvSpPr/>
          <p:nvPr>
            <p:custDataLst>
              <p:tags r:id="rId25"/>
            </p:custDataLst>
          </p:nvPr>
        </p:nvSpPr>
        <p:spPr>
          <a:xfrm>
            <a:off x="1833563" y="2965133"/>
            <a:ext cx="4530725" cy="455930"/>
          </a:xfrm>
          <a:custGeom>
            <a:avLst/>
            <a:gdLst>
              <a:gd name="connisteX0" fmla="*/ 0 w 5379720"/>
              <a:gd name="connsiteY0" fmla="*/ 541020 h 541020"/>
              <a:gd name="connisteX1" fmla="*/ 678180 w 5379720"/>
              <a:gd name="connsiteY1" fmla="*/ 0 h 541020"/>
              <a:gd name="connisteX2" fmla="*/ 5379720 w 5379720"/>
              <a:gd name="connsiteY2" fmla="*/ 0 h 541020"/>
            </a:gdLst>
            <a:ahLst/>
            <a:cxnLst>
              <a:cxn ang="0">
                <a:pos x="connisteX0" y="connsiteY0"/>
              </a:cxn>
              <a:cxn ang="0">
                <a:pos x="connisteX1" y="connsiteY1"/>
              </a:cxn>
              <a:cxn ang="0">
                <a:pos x="connisteX2" y="connsiteY2"/>
              </a:cxn>
            </a:cxnLst>
            <a:rect l="l" t="t" r="r" b="b"/>
            <a:pathLst>
              <a:path w="5379720" h="541020">
                <a:moveTo>
                  <a:pt x="0" y="541020"/>
                </a:moveTo>
                <a:lnTo>
                  <a:pt x="678180" y="0"/>
                </a:lnTo>
                <a:lnTo>
                  <a:pt x="5379720"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7" name="六边形 66"/>
          <p:cNvSpPr/>
          <p:nvPr>
            <p:custDataLst>
              <p:tags r:id="rId26"/>
            </p:custDataLst>
          </p:nvPr>
        </p:nvSpPr>
        <p:spPr>
          <a:xfrm rot="5400000">
            <a:off x="7259003" y="2669858"/>
            <a:ext cx="1713230" cy="1591310"/>
          </a:xfrm>
          <a:prstGeom prst="hexagon">
            <a:avLst>
              <a:gd name="adj" fmla="val 29159"/>
              <a:gd name="vf" fmla="val 115470"/>
            </a:avLst>
          </a:prstGeom>
          <a:noFill/>
          <a:ln>
            <a:gradFill>
              <a:gsLst>
                <a:gs pos="3000">
                  <a:schemeClr val="accent2">
                    <a:alpha val="0"/>
                  </a:schemeClr>
                </a:gs>
                <a:gs pos="100000">
                  <a:schemeClr val="accent2">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9" name="任意多边形 68"/>
          <p:cNvSpPr/>
          <p:nvPr>
            <p:custDataLst>
              <p:tags r:id="rId27"/>
            </p:custDataLst>
          </p:nvPr>
        </p:nvSpPr>
        <p:spPr>
          <a:xfrm>
            <a:off x="7436168" y="319500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5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70" name="任意多边形 69"/>
          <p:cNvSpPr/>
          <p:nvPr>
            <p:custDataLst>
              <p:tags r:id="rId28"/>
            </p:custDataLst>
          </p:nvPr>
        </p:nvSpPr>
        <p:spPr>
          <a:xfrm>
            <a:off x="7436168" y="358362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1" name="任意多边形 70"/>
          <p:cNvSpPr/>
          <p:nvPr>
            <p:custDataLst>
              <p:tags r:id="rId29"/>
            </p:custDataLst>
          </p:nvPr>
        </p:nvSpPr>
        <p:spPr>
          <a:xfrm>
            <a:off x="8111173" y="358997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2" name="任意多边形 71"/>
          <p:cNvSpPr/>
          <p:nvPr>
            <p:custDataLst>
              <p:tags r:id="rId30"/>
            </p:custDataLst>
          </p:nvPr>
        </p:nvSpPr>
        <p:spPr>
          <a:xfrm>
            <a:off x="7436803" y="285273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7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2"/>
                </a:solidFill>
                <a:effectLst>
                  <a:outerShdw dist="25400" dir="3000000" algn="t" rotWithShape="0">
                    <a:schemeClr val="bg1">
                      <a:alpha val="40000"/>
                    </a:schemeClr>
                  </a:outerShdw>
                </a:effectLst>
                <a:latin typeface="+mn-ea"/>
                <a:cs typeface="+mn-ea"/>
                <a:sym typeface="+mn-ea"/>
              </a:rPr>
              <a:t>未决</a:t>
            </a:r>
            <a:r>
              <a:rPr lang="zh-CN" altLang="en-US" sz="2000" b="1">
                <a:solidFill>
                  <a:schemeClr val="accent2"/>
                </a:solidFill>
                <a:effectLst>
                  <a:outerShdw dist="25400" dir="3000000" algn="t" rotWithShape="0">
                    <a:schemeClr val="bg1">
                      <a:alpha val="40000"/>
                    </a:schemeClr>
                  </a:outerShdw>
                </a:effectLst>
                <a:latin typeface="+mn-ea"/>
                <a:cs typeface="+mn-ea"/>
                <a:sym typeface="+mn-ea"/>
              </a:rPr>
              <a:t>问题</a:t>
            </a:r>
            <a:endParaRPr lang="zh-CN" altLang="en-US" sz="2000" b="1">
              <a:solidFill>
                <a:schemeClr val="accent2"/>
              </a:solidFill>
              <a:effectLst>
                <a:outerShdw dist="25400" dir="3000000" algn="t" rotWithShape="0">
                  <a:schemeClr val="bg1">
                    <a:alpha val="40000"/>
                  </a:schemeClr>
                </a:outerShdw>
              </a:effectLst>
              <a:latin typeface="+mn-ea"/>
              <a:cs typeface="+mn-ea"/>
              <a:sym typeface="+mn-ea"/>
            </a:endParaRPr>
          </a:p>
        </p:txBody>
      </p:sp>
      <p:sp>
        <p:nvSpPr>
          <p:cNvPr id="73" name="任意多边形 72"/>
          <p:cNvSpPr/>
          <p:nvPr>
            <p:custDataLst>
              <p:tags r:id="rId31"/>
            </p:custDataLst>
          </p:nvPr>
        </p:nvSpPr>
        <p:spPr>
          <a:xfrm>
            <a:off x="7428548" y="3240723"/>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4" name="任意多边形 73"/>
          <p:cNvSpPr/>
          <p:nvPr>
            <p:custDataLst>
              <p:tags r:id="rId32"/>
            </p:custDataLst>
          </p:nvPr>
        </p:nvSpPr>
        <p:spPr>
          <a:xfrm>
            <a:off x="8104188" y="324707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5" name="任意多边形 74"/>
          <p:cNvSpPr/>
          <p:nvPr>
            <p:custDataLst>
              <p:tags r:id="rId33"/>
            </p:custDataLst>
          </p:nvPr>
        </p:nvSpPr>
        <p:spPr>
          <a:xfrm>
            <a:off x="2815273" y="3626168"/>
            <a:ext cx="4500245" cy="465455"/>
          </a:xfrm>
          <a:custGeom>
            <a:avLst/>
            <a:gdLst>
              <a:gd name="connisteX0" fmla="*/ 5343525 w 5343525"/>
              <a:gd name="connsiteY0" fmla="*/ 0 h 552450"/>
              <a:gd name="connisteX1" fmla="*/ 4695825 w 5343525"/>
              <a:gd name="connsiteY1" fmla="*/ 552450 h 552450"/>
              <a:gd name="connisteX2" fmla="*/ 0 w 5343525"/>
              <a:gd name="connsiteY2" fmla="*/ 552450 h 552450"/>
            </a:gdLst>
            <a:ahLst/>
            <a:cxnLst>
              <a:cxn ang="0">
                <a:pos x="connisteX0" y="connsiteY0"/>
              </a:cxn>
              <a:cxn ang="0">
                <a:pos x="connisteX1" y="connsiteY1"/>
              </a:cxn>
              <a:cxn ang="0">
                <a:pos x="connisteX2" y="connsiteY2"/>
              </a:cxn>
            </a:cxnLst>
            <a:rect l="l" t="t" r="r" b="b"/>
            <a:pathLst>
              <a:path w="5343525" h="552450">
                <a:moveTo>
                  <a:pt x="5343525" y="0"/>
                </a:moveTo>
                <a:lnTo>
                  <a:pt x="4695825" y="552450"/>
                </a:lnTo>
                <a:lnTo>
                  <a:pt x="0" y="552450"/>
                </a:lnTo>
              </a:path>
            </a:pathLst>
          </a:cu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2" name="矩形 21"/>
          <p:cNvSpPr/>
          <p:nvPr>
            <p:custDataLst>
              <p:tags r:id="rId34"/>
            </p:custDataLst>
          </p:nvPr>
        </p:nvSpPr>
        <p:spPr>
          <a:xfrm>
            <a:off x="2430145" y="822960"/>
            <a:ext cx="3934460" cy="81788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000" b="1">
                <a:solidFill>
                  <a:schemeClr val="tx1">
                    <a:lumMod val="65000"/>
                    <a:lumOff val="35000"/>
                  </a:schemeClr>
                </a:solidFill>
                <a:latin typeface="+mn-ea"/>
                <a:cs typeface="+mn-ea"/>
              </a:rPr>
              <a:t>性能与吞吐量：</a:t>
            </a:r>
            <a:r>
              <a:rPr lang="zh-CN" altLang="en-US" sz="1000">
                <a:solidFill>
                  <a:schemeClr val="tx1">
                    <a:lumMod val="65000"/>
                    <a:lumOff val="35000"/>
                  </a:schemeClr>
                </a:solidFill>
                <a:latin typeface="+mn-ea"/>
                <a:cs typeface="+mn-ea"/>
              </a:rPr>
              <a:t>ID生成服务需</a:t>
            </a:r>
            <a:r>
              <a:rPr lang="zh-CN" altLang="en-US" sz="1000">
                <a:solidFill>
                  <a:schemeClr val="tx1">
                    <a:lumMod val="65000"/>
                    <a:lumOff val="35000"/>
                  </a:schemeClr>
                </a:solidFill>
                <a:latin typeface="+mn-ea"/>
                <a:cs typeface="+mn-ea"/>
              </a:rPr>
              <a:t>能处理大量并发请求，避免瓶颈或延迟。</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ID唯一性：</a:t>
            </a:r>
            <a:r>
              <a:rPr lang="zh-CN" altLang="en-US" sz="1000">
                <a:solidFill>
                  <a:schemeClr val="tx1">
                    <a:lumMod val="65000"/>
                    <a:lumOff val="35000"/>
                  </a:schemeClr>
                </a:solidFill>
                <a:latin typeface="+mn-ea"/>
                <a:cs typeface="+mn-ea"/>
              </a:rPr>
              <a:t>确保生成的ID唯一，避免网络延迟或节点失效导致重复。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容错处理：</a:t>
            </a:r>
            <a:r>
              <a:rPr lang="zh-CN" altLang="en-US" sz="1000">
                <a:solidFill>
                  <a:schemeClr val="tx1">
                    <a:lumMod val="65000"/>
                    <a:lumOff val="35000"/>
                  </a:schemeClr>
                </a:solidFill>
                <a:latin typeface="+mn-ea"/>
                <a:cs typeface="+mn-ea"/>
              </a:rPr>
              <a:t>ID生成服务故障时，系统应保证正常工作。</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时钟回拨问题：</a:t>
            </a:r>
            <a:r>
              <a:rPr lang="zh-CN" altLang="en-US" sz="1000">
                <a:solidFill>
                  <a:schemeClr val="tx1">
                    <a:lumMod val="65000"/>
                    <a:lumOff val="35000"/>
                  </a:schemeClr>
                </a:solidFill>
                <a:latin typeface="+mn-ea"/>
                <a:cs typeface="+mn-ea"/>
              </a:rPr>
              <a:t>处理系统时间不一致，确保ID按时间递增且无重复。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endParaRPr lang="zh-CN" altLang="en-US" sz="1000">
              <a:solidFill>
                <a:schemeClr val="tx1">
                  <a:lumMod val="65000"/>
                  <a:lumOff val="35000"/>
                </a:schemeClr>
              </a:solidFill>
              <a:latin typeface="+mn-ea"/>
              <a:cs typeface="+mn-ea"/>
            </a:endParaRPr>
          </a:p>
        </p:txBody>
      </p:sp>
      <p:sp>
        <p:nvSpPr>
          <p:cNvPr id="23" name="矩形 22"/>
          <p:cNvSpPr/>
          <p:nvPr>
            <p:custDataLst>
              <p:tags r:id="rId35"/>
            </p:custDataLst>
          </p:nvPr>
        </p:nvSpPr>
        <p:spPr>
          <a:xfrm>
            <a:off x="2429828" y="383223"/>
            <a:ext cx="4208779" cy="373380"/>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分布式</a:t>
            </a:r>
            <a:r>
              <a:rPr lang="en-US" altLang="zh-CN" b="1">
                <a:solidFill>
                  <a:schemeClr val="accent1"/>
                </a:solidFill>
                <a:latin typeface="+mn-ea"/>
                <a:cs typeface="+mn-ea"/>
              </a:rPr>
              <a:t>ID</a:t>
            </a:r>
            <a:r>
              <a:rPr lang="zh-CN" altLang="en-US" b="1">
                <a:solidFill>
                  <a:schemeClr val="accent1"/>
                </a:solidFill>
                <a:latin typeface="+mn-ea"/>
                <a:cs typeface="+mn-ea"/>
              </a:rPr>
              <a:t>生成</a:t>
            </a:r>
            <a:endParaRPr lang="zh-CN" altLang="en-US" b="1">
              <a:solidFill>
                <a:schemeClr val="accent1"/>
              </a:solidFill>
              <a:latin typeface="+mn-ea"/>
              <a:cs typeface="+mn-ea"/>
            </a:endParaRPr>
          </a:p>
        </p:txBody>
      </p:sp>
      <p:sp>
        <p:nvSpPr>
          <p:cNvPr id="25" name="矩形 24"/>
          <p:cNvSpPr/>
          <p:nvPr>
            <p:custDataLst>
              <p:tags r:id="rId36"/>
            </p:custDataLst>
          </p:nvPr>
        </p:nvSpPr>
        <p:spPr>
          <a:xfrm>
            <a:off x="1931035" y="1936750"/>
            <a:ext cx="4807585" cy="702945"/>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Redis与MySQL数据一致性：</a:t>
            </a:r>
            <a:r>
              <a:rPr lang="zh-CN" altLang="en-US" sz="1000" dirty="0">
                <a:solidFill>
                  <a:schemeClr val="tx1">
                    <a:lumMod val="65000"/>
                    <a:lumOff val="35000"/>
                  </a:schemeClr>
                </a:solidFill>
                <a:latin typeface="+mn-ea"/>
                <a:cs typeface="+mn-ea"/>
              </a:rPr>
              <a:t>确保缓存与数据库数据一致，防止高并发下的脏数据问题。</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分布式事务处理：</a:t>
            </a:r>
            <a:r>
              <a:rPr lang="zh-CN" altLang="en-US" sz="1000" dirty="0">
                <a:solidFill>
                  <a:schemeClr val="tx1">
                    <a:lumMod val="65000"/>
                    <a:lumOff val="35000"/>
                  </a:schemeClr>
                </a:solidFill>
                <a:latin typeface="+mn-ea"/>
                <a:cs typeface="+mn-ea"/>
              </a:rPr>
              <a:t>保证多个微服务间数据操作的原子性和一致性，避免事务回滚失败。</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高并发下的数据竞争：</a:t>
            </a:r>
            <a:r>
              <a:rPr lang="zh-CN" altLang="en-US" sz="1000" dirty="0">
                <a:solidFill>
                  <a:schemeClr val="tx1">
                    <a:lumMod val="65000"/>
                    <a:lumOff val="35000"/>
                  </a:schemeClr>
                </a:solidFill>
                <a:latin typeface="+mn-ea"/>
                <a:cs typeface="+mn-ea"/>
              </a:rPr>
              <a:t>有效避免数据竞争，确保操作顺序性和数据准确性。</a:t>
            </a:r>
            <a:endParaRPr lang="zh-CN" altLang="en-US" sz="1000" dirty="0">
              <a:solidFill>
                <a:schemeClr val="tx1">
                  <a:lumMod val="65000"/>
                  <a:lumOff val="35000"/>
                </a:schemeClr>
              </a:solidFill>
              <a:latin typeface="+mn-ea"/>
              <a:cs typeface="+mn-ea"/>
            </a:endParaRPr>
          </a:p>
        </p:txBody>
      </p:sp>
      <p:sp>
        <p:nvSpPr>
          <p:cNvPr id="26" name="矩形 25"/>
          <p:cNvSpPr/>
          <p:nvPr>
            <p:custDataLst>
              <p:tags r:id="rId37"/>
            </p:custDataLst>
          </p:nvPr>
        </p:nvSpPr>
        <p:spPr>
          <a:xfrm>
            <a:off x="2529523" y="1491298"/>
            <a:ext cx="4208780" cy="373380"/>
          </a:xfrm>
          <a:prstGeom prst="rect">
            <a:avLst/>
          </a:prstGeom>
          <a:noFill/>
        </p:spPr>
        <p:txBody>
          <a:bodyPr wrap="square" lIns="0" tIns="0" rIns="0" bIns="0" rtlCol="0" anchor="b">
            <a:noAutofit/>
          </a:bodyPr>
          <a:p>
            <a:pPr algn="r">
              <a:spcBef>
                <a:spcPct val="0"/>
              </a:spcBef>
              <a:spcAft>
                <a:spcPct val="0"/>
              </a:spcAft>
            </a:pPr>
            <a:r>
              <a:rPr lang="zh-CN" altLang="en-US" b="1">
                <a:solidFill>
                  <a:schemeClr val="accent2"/>
                </a:solidFill>
                <a:latin typeface="+mn-ea"/>
                <a:cs typeface="+mn-ea"/>
              </a:rPr>
              <a:t>数据一致性</a:t>
            </a:r>
            <a:r>
              <a:rPr lang="zh-CN" altLang="en-US" b="1">
                <a:solidFill>
                  <a:schemeClr val="accent2"/>
                </a:solidFill>
                <a:latin typeface="+mn-ea"/>
                <a:cs typeface="+mn-ea"/>
              </a:rPr>
              <a:t>问题</a:t>
            </a:r>
            <a:endParaRPr lang="zh-CN" altLang="en-US" b="1">
              <a:solidFill>
                <a:schemeClr val="accent2"/>
              </a:solidFill>
              <a:latin typeface="+mn-ea"/>
              <a:cs typeface="+mn-ea"/>
            </a:endParaRPr>
          </a:p>
        </p:txBody>
      </p:sp>
      <p:sp>
        <p:nvSpPr>
          <p:cNvPr id="27" name="矩形 26"/>
          <p:cNvSpPr/>
          <p:nvPr>
            <p:custDataLst>
              <p:tags r:id="rId38"/>
            </p:custDataLst>
          </p:nvPr>
        </p:nvSpPr>
        <p:spPr>
          <a:xfrm>
            <a:off x="2430145" y="3009900"/>
            <a:ext cx="4884420" cy="69786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000" b="1">
                <a:solidFill>
                  <a:schemeClr val="tx1">
                    <a:lumMod val="65000"/>
                    <a:lumOff val="35000"/>
                  </a:schemeClr>
                </a:solidFill>
                <a:latin typeface="+mn-ea"/>
                <a:cs typeface="+mn-ea"/>
              </a:rPr>
              <a:t>服务间调用的超时处理</a:t>
            </a:r>
            <a:r>
              <a:rPr lang="zh-CN" altLang="en-US" sz="1000">
                <a:solidFill>
                  <a:schemeClr val="tx1">
                    <a:lumMod val="65000"/>
                    <a:lumOff val="35000"/>
                  </a:schemeClr>
                </a:solidFill>
                <a:latin typeface="+mn-ea"/>
                <a:cs typeface="+mn-ea"/>
              </a:rPr>
              <a:t>：处理服务间调用超时，避免对业务流程影响。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服务降级与熔断策略</a:t>
            </a:r>
            <a:r>
              <a:rPr lang="zh-CN" altLang="en-US" sz="1000">
                <a:solidFill>
                  <a:schemeClr val="tx1">
                    <a:lumMod val="65000"/>
                    <a:lumOff val="35000"/>
                  </a:schemeClr>
                </a:solidFill>
                <a:latin typeface="+mn-ea"/>
                <a:cs typeface="+mn-ea"/>
              </a:rPr>
              <a:t>：快速响应服务不可用异常采取降级或熔断策略，确保系统可用性。</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网络分区容错处理</a:t>
            </a:r>
            <a:r>
              <a:rPr lang="zh-CN" altLang="en-US" sz="1000">
                <a:solidFill>
                  <a:schemeClr val="tx1">
                    <a:lumMod val="65000"/>
                    <a:lumOff val="35000"/>
                  </a:schemeClr>
                </a:solidFill>
                <a:latin typeface="+mn-ea"/>
                <a:cs typeface="+mn-ea"/>
              </a:rPr>
              <a:t>：保证服务间通信不中断，系统容忍网络分区，保持功能正常运行。</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服务注册与发现的可靠性</a:t>
            </a:r>
            <a:r>
              <a:rPr lang="zh-CN" altLang="en-US" sz="1000">
                <a:solidFill>
                  <a:schemeClr val="tx1">
                    <a:lumMod val="65000"/>
                    <a:lumOff val="35000"/>
                  </a:schemeClr>
                </a:solidFill>
                <a:latin typeface="+mn-ea"/>
                <a:cs typeface="+mn-ea"/>
              </a:rPr>
              <a:t>：确保服务注册中心可靠性，防止服务实例丢失或无法发现。</a:t>
            </a:r>
            <a:endParaRPr lang="zh-CN" altLang="en-US" sz="1000">
              <a:solidFill>
                <a:schemeClr val="tx1">
                  <a:lumMod val="65000"/>
                  <a:lumOff val="35000"/>
                </a:schemeClr>
              </a:solidFill>
              <a:latin typeface="+mn-ea"/>
              <a:cs typeface="+mn-ea"/>
            </a:endParaRPr>
          </a:p>
        </p:txBody>
      </p:sp>
      <p:sp>
        <p:nvSpPr>
          <p:cNvPr id="28" name="矩形 27"/>
          <p:cNvSpPr/>
          <p:nvPr>
            <p:custDataLst>
              <p:tags r:id="rId39"/>
            </p:custDataLst>
          </p:nvPr>
        </p:nvSpPr>
        <p:spPr>
          <a:xfrm>
            <a:off x="2429828" y="2570163"/>
            <a:ext cx="4208779" cy="373380"/>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微服务</a:t>
            </a:r>
            <a:r>
              <a:rPr lang="zh-CN" altLang="en-US" b="1">
                <a:solidFill>
                  <a:schemeClr val="accent1"/>
                </a:solidFill>
                <a:latin typeface="+mn-ea"/>
                <a:cs typeface="+mn-ea"/>
              </a:rPr>
              <a:t>通信</a:t>
            </a:r>
            <a:endParaRPr lang="zh-CN" altLang="en-US" b="1">
              <a:solidFill>
                <a:schemeClr val="accent1"/>
              </a:solidFill>
              <a:latin typeface="+mn-ea"/>
              <a:cs typeface="+mn-ea"/>
            </a:endParaRPr>
          </a:p>
        </p:txBody>
      </p:sp>
      <p:sp>
        <p:nvSpPr>
          <p:cNvPr id="29" name="矩形 28"/>
          <p:cNvSpPr/>
          <p:nvPr>
            <p:custDataLst>
              <p:tags r:id="rId40"/>
            </p:custDataLst>
          </p:nvPr>
        </p:nvSpPr>
        <p:spPr>
          <a:xfrm>
            <a:off x="1709420" y="4130040"/>
            <a:ext cx="5029200" cy="702945"/>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缓存策略优化：</a:t>
            </a:r>
            <a:r>
              <a:rPr lang="zh-CN" altLang="en-US" sz="1000" dirty="0">
                <a:solidFill>
                  <a:schemeClr val="tx1">
                    <a:lumMod val="65000"/>
                    <a:lumOff val="35000"/>
                  </a:schemeClr>
                </a:solidFill>
                <a:latin typeface="+mn-ea"/>
                <a:cs typeface="+mn-ea"/>
              </a:rPr>
              <a:t>优化缓存使用，防护缓存相关问题，制定合理更新策略，确保高效一致性。</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性能优化：</a:t>
            </a:r>
            <a:r>
              <a:rPr lang="zh-CN" altLang="en-US" sz="1000" dirty="0">
                <a:solidFill>
                  <a:schemeClr val="tx1">
                    <a:lumMod val="65000"/>
                    <a:lumOff val="35000"/>
                  </a:schemeClr>
                </a:solidFill>
                <a:latin typeface="+mn-ea"/>
                <a:cs typeface="+mn-ea"/>
              </a:rPr>
              <a:t>SQL查询优化、服务间调用性能提升、大数据量下分页查询性能优化。</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监控与告警体系：</a:t>
            </a:r>
            <a:r>
              <a:rPr lang="zh-CN" altLang="en-US" sz="1000" dirty="0">
                <a:solidFill>
                  <a:schemeClr val="tx1">
                    <a:lumMod val="65000"/>
                    <a:lumOff val="35000"/>
                  </a:schemeClr>
                </a:solidFill>
                <a:latin typeface="+mn-ea"/>
                <a:cs typeface="+mn-ea"/>
              </a:rPr>
              <a:t>建立服务健康检查、性能监控、业务异常监控、资源使用监控。</a:t>
            </a:r>
            <a:endParaRPr lang="zh-CN" altLang="en-US" sz="1000" dirty="0">
              <a:solidFill>
                <a:schemeClr val="tx1">
                  <a:lumMod val="65000"/>
                  <a:lumOff val="35000"/>
                </a:schemeClr>
              </a:solidFill>
              <a:latin typeface="+mn-ea"/>
              <a:cs typeface="+mn-ea"/>
            </a:endParaRPr>
          </a:p>
        </p:txBody>
      </p:sp>
      <p:sp>
        <p:nvSpPr>
          <p:cNvPr id="31" name="矩形 30"/>
          <p:cNvSpPr/>
          <p:nvPr>
            <p:custDataLst>
              <p:tags r:id="rId41"/>
            </p:custDataLst>
          </p:nvPr>
        </p:nvSpPr>
        <p:spPr>
          <a:xfrm>
            <a:off x="2529523" y="3690303"/>
            <a:ext cx="4208780" cy="373380"/>
          </a:xfrm>
          <a:prstGeom prst="rect">
            <a:avLst/>
          </a:prstGeom>
          <a:noFill/>
        </p:spPr>
        <p:txBody>
          <a:bodyPr wrap="square" lIns="0" tIns="0" rIns="0" bIns="0" rtlCol="0" anchor="b">
            <a:noAutofit/>
          </a:bodyPr>
          <a:p>
            <a:pPr algn="r">
              <a:spcBef>
                <a:spcPct val="0"/>
              </a:spcBef>
              <a:spcAft>
                <a:spcPct val="0"/>
              </a:spcAft>
            </a:pPr>
            <a:r>
              <a:rPr lang="en-US" altLang="zh-CN" b="1">
                <a:solidFill>
                  <a:schemeClr val="accent2"/>
                </a:solidFill>
                <a:latin typeface="+mn-ea"/>
                <a:cs typeface="+mn-ea"/>
              </a:rPr>
              <a:t>O</a:t>
            </a:r>
            <a:r>
              <a:rPr lang="en-US" altLang="zh-CN" b="1">
                <a:solidFill>
                  <a:schemeClr val="accent2"/>
                </a:solidFill>
                <a:latin typeface="+mn-ea"/>
                <a:cs typeface="+mn-ea"/>
              </a:rPr>
              <a:t>pen Issue</a:t>
            </a:r>
            <a:endParaRPr lang="en-US" altLang="zh-CN" b="1">
              <a:solidFill>
                <a:schemeClr val="accent2"/>
              </a:solidFill>
              <a:latin typeface="+mn-ea"/>
              <a:cs typeface="+mn-ea"/>
            </a:endParaRPr>
          </a:p>
        </p:txBody>
      </p:sp>
    </p:spTree>
    <p:custDataLst>
      <p:tags r:id="rId4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一</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系统简介</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七</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团队反思</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 name="图片 8" descr="屏幕截图 2024-12-21 200047"/>
          <p:cNvPicPr>
            <a:picLocks noChangeAspect="1"/>
          </p:cNvPicPr>
          <p:nvPr>
            <p:custDataLst>
              <p:tags r:id="rId2"/>
            </p:custDataLst>
          </p:nvPr>
        </p:nvPicPr>
        <p:blipFill>
          <a:blip r:embed="rId3"/>
          <a:stretch>
            <a:fillRect/>
          </a:stretch>
        </p:blipFill>
        <p:spPr>
          <a:xfrm>
            <a:off x="391795" y="269875"/>
            <a:ext cx="5673090" cy="2779395"/>
          </a:xfrm>
          <a:prstGeom prst="rect">
            <a:avLst/>
          </a:prstGeom>
        </p:spPr>
      </p:pic>
      <p:sp>
        <p:nvSpPr>
          <p:cNvPr id="10" name="文本框 9"/>
          <p:cNvSpPr txBox="1"/>
          <p:nvPr/>
        </p:nvSpPr>
        <p:spPr>
          <a:xfrm>
            <a:off x="328930" y="3246120"/>
            <a:ext cx="8145145" cy="1588770"/>
          </a:xfrm>
          <a:prstGeom prst="rect">
            <a:avLst/>
          </a:prstGeom>
        </p:spPr>
        <p:txBody>
          <a:bodyPr wrap="square">
            <a:spAutoFit/>
          </a:bodyPr>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协作与沟通：团队成员之间的沟通顺畅，分工明确，工作协调得当，确保了项目按时推进。大家的技能互补，有效推动了项目的多个模块并行开发。</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技术挑战与解决方案：项目中的主要技术挑战包括 计数服务 的高并发处理、增量同步 和 搜索服务 的查询优化等。通过 </a:t>
            </a:r>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缓存、消息队列、</a:t>
            </a:r>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Elasticsearch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的增量同步机制，我们初步解决了部分问题，但仍需进一步优化和调整。</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未来展望：下一步，团队将集中精力</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设计 内容搜索与检索服务，解决查询性能问题，同时进一步提升 计数服务 的处理能力，确保系统在高并发和大数据量场景下的稳定性。同时，我们也将加强 用户服务模块 的开发，特别是处理复杂用户关系和高并发访问的方案设计。</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38792" y="2311996"/>
            <a:ext cx="4313208" cy="101600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rPr>
              <a:t>THANKS！</a:t>
            </a:r>
            <a:endPar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Shape 2"/>
          <p:cNvSpPr/>
          <p:nvPr/>
        </p:nvSpPr>
        <p:spPr>
          <a:xfrm>
            <a:off x="82523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6" name="Shape 3"/>
          <p:cNvSpPr/>
          <p:nvPr/>
        </p:nvSpPr>
        <p:spPr>
          <a:xfrm>
            <a:off x="115083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47644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8" name="Shape 5"/>
          <p:cNvSpPr/>
          <p:nvPr/>
        </p:nvSpPr>
        <p:spPr>
          <a:xfrm>
            <a:off x="180204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950868"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1" name="椭圆 10"/>
          <p:cNvSpPr/>
          <p:nvPr/>
        </p:nvSpPr>
        <p:spPr>
          <a:xfrm>
            <a:off x="7306270"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2" name="椭圆 11"/>
          <p:cNvSpPr/>
          <p:nvPr/>
        </p:nvSpPr>
        <p:spPr>
          <a:xfrm>
            <a:off x="7661672"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3" name="椭圆 12"/>
          <p:cNvSpPr/>
          <p:nvPr/>
        </p:nvSpPr>
        <p:spPr>
          <a:xfrm>
            <a:off x="8017073"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4" name="椭圆 3"/>
          <p:cNvSpPr/>
          <p:nvPr/>
        </p:nvSpPr>
        <p:spPr>
          <a:xfrm>
            <a:off x="8372474"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6" name="椭圆 5"/>
          <p:cNvSpPr/>
          <p:nvPr/>
        </p:nvSpPr>
        <p:spPr>
          <a:xfrm>
            <a:off x="6595466" y="414338"/>
            <a:ext cx="271463" cy="271463"/>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7" name="椭圆 6"/>
          <p:cNvSpPr>
            <a:spLocks noChangeAspect="1"/>
          </p:cNvSpPr>
          <p:nvPr>
            <p:custDataLst>
              <p:tags r:id="rId1"/>
            </p:custDataLst>
          </p:nvPr>
        </p:nvSpPr>
        <p:spPr>
          <a:xfrm>
            <a:off x="929383" y="1886706"/>
            <a:ext cx="3024017" cy="3024017"/>
          </a:xfrm>
          <a:prstGeom prst="ellipse">
            <a:avLst/>
          </a:prstGeom>
          <a:noFill/>
          <a:ln w="1905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5" name="矩形 14"/>
          <p:cNvSpPr/>
          <p:nvPr>
            <p:custDataLst>
              <p:tags r:id="rId2"/>
            </p:custDataLst>
          </p:nvPr>
        </p:nvSpPr>
        <p:spPr>
          <a:xfrm>
            <a:off x="1229201" y="2727008"/>
            <a:ext cx="2365534" cy="1183005"/>
          </a:xfrm>
          <a:prstGeom prst="rect">
            <a:avLst/>
          </a:prstGeom>
        </p:spPr>
        <p:txBody>
          <a:bodyPr wrap="square" lIns="0" tIns="0" rIns="0" bIns="0">
            <a:noAutofit/>
          </a:bodyPr>
          <a:p>
            <a:pPr>
              <a:lnSpc>
                <a:spcPct val="150000"/>
              </a:lnSpc>
              <a:spcBef>
                <a:spcPct val="0"/>
              </a:spcBef>
              <a:spcAft>
                <a:spcPct val="0"/>
              </a:spcAft>
            </a:pPr>
            <a:r>
              <a:rPr lang="zh-CN" altLang="en-US" sz="1050" dirty="0">
                <a:sym typeface="+mn-ea"/>
              </a:rPr>
              <a:t>随着社交媒体和内容平台的迅速普及，用户愈发依赖在线平台来分享其生活、思想和经验</a:t>
            </a:r>
            <a:r>
              <a:rPr lang="zh-CN" altLang="en-US" sz="1050" dirty="0" smtClean="0">
                <a:sym typeface="+mn-ea"/>
              </a:rPr>
              <a:t>，用户</a:t>
            </a:r>
            <a:r>
              <a:rPr lang="zh-CN" altLang="en-US" sz="1050" dirty="0">
                <a:sym typeface="+mn-ea"/>
              </a:rPr>
              <a:t>对个性化、实时性以及高可用性的需求持续上升。同时，随着用户</a:t>
            </a:r>
            <a:r>
              <a:rPr lang="zh-CN" altLang="en-US" sz="1050" dirty="0" smtClean="0">
                <a:sym typeface="+mn-ea"/>
              </a:rPr>
              <a:t>基数</a:t>
            </a:r>
            <a:r>
              <a:rPr lang="zh-CN" altLang="en-US" sz="1050" dirty="0">
                <a:sym typeface="+mn-ea"/>
              </a:rPr>
              <a:t>的急剧增长，平台需要具备处理高并发读写请求的能力，以确保用户操作的实时响应和数据一致性。</a:t>
            </a:r>
            <a:endParaRPr lang="zh-CN" altLang="en-US" sz="1050">
              <a:solidFill>
                <a:schemeClr val="tx1">
                  <a:lumMod val="85000"/>
                  <a:lumOff val="15000"/>
                </a:schemeClr>
              </a:solidFill>
              <a:latin typeface="+mn-ea"/>
              <a:cs typeface="+mn-ea"/>
            </a:endParaRPr>
          </a:p>
        </p:txBody>
      </p:sp>
      <p:sp>
        <p:nvSpPr>
          <p:cNvPr id="17" name="矩形 16"/>
          <p:cNvSpPr/>
          <p:nvPr>
            <p:custDataLst>
              <p:tags r:id="rId3"/>
            </p:custDataLst>
          </p:nvPr>
        </p:nvSpPr>
        <p:spPr>
          <a:xfrm>
            <a:off x="1352295" y="2365342"/>
            <a:ext cx="2178856" cy="276227"/>
          </a:xfrm>
          <a:prstGeom prst="rect">
            <a:avLst/>
          </a:prstGeom>
          <a:noFill/>
        </p:spPr>
        <p:txBody>
          <a:bodyPr wrap="square" lIns="0" tIns="0" rIns="0" bIns="0" rtlCol="0" anchor="b" anchorCtr="0">
            <a:noAutofit/>
          </a:bodyPr>
          <a:p>
            <a:pPr>
              <a:spcBef>
                <a:spcPct val="0"/>
              </a:spcBef>
              <a:spcAft>
                <a:spcPct val="0"/>
              </a:spcAft>
            </a:pPr>
            <a:r>
              <a:rPr lang="zh-CN" altLang="en-US" b="1" kern="0">
                <a:solidFill>
                  <a:schemeClr val="accent1"/>
                </a:solidFill>
                <a:latin typeface="+mn-ea"/>
                <a:cs typeface="+mn-ea"/>
              </a:rPr>
              <a:t>背景</a:t>
            </a:r>
            <a:endParaRPr lang="en-US" altLang="zh-CN" b="1" kern="0">
              <a:solidFill>
                <a:schemeClr val="accent1"/>
              </a:solidFill>
              <a:latin typeface="+mn-ea"/>
              <a:cs typeface="+mn-ea"/>
            </a:endParaRPr>
          </a:p>
        </p:txBody>
      </p:sp>
      <p:sp>
        <p:nvSpPr>
          <p:cNvPr id="19" name="椭圆 18"/>
          <p:cNvSpPr>
            <a:spLocks noChangeAspect="1"/>
          </p:cNvSpPr>
          <p:nvPr>
            <p:custDataLst>
              <p:tags r:id="rId4"/>
            </p:custDataLst>
          </p:nvPr>
        </p:nvSpPr>
        <p:spPr>
          <a:xfrm>
            <a:off x="4753215" y="1886706"/>
            <a:ext cx="3024017" cy="3024017"/>
          </a:xfrm>
          <a:prstGeom prst="ellipse">
            <a:avLst/>
          </a:prstGeom>
          <a:noFill/>
          <a:ln w="1905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矩形 19"/>
          <p:cNvSpPr/>
          <p:nvPr>
            <p:custDataLst>
              <p:tags r:id="rId5"/>
            </p:custDataLst>
          </p:nvPr>
        </p:nvSpPr>
        <p:spPr>
          <a:xfrm>
            <a:off x="5069681" y="2727008"/>
            <a:ext cx="2591753" cy="1183005"/>
          </a:xfrm>
          <a:prstGeom prst="rect">
            <a:avLst/>
          </a:prstGeom>
        </p:spPr>
        <p:txBody>
          <a:bodyPr wrap="square" lIns="0" tIns="0" rIns="0" bIns="0">
            <a:noAutofit/>
          </a:bodyPr>
          <a:p>
            <a:pPr>
              <a:lnSpc>
                <a:spcPct val="150000"/>
              </a:lnSpc>
              <a:spcBef>
                <a:spcPct val="0"/>
              </a:spcBef>
              <a:spcAft>
                <a:spcPct val="0"/>
              </a:spcAft>
            </a:pPr>
            <a:r>
              <a:rPr lang="zh-CN" altLang="en-US" sz="1050" dirty="0">
                <a:sym typeface="+mn-ea"/>
              </a:rPr>
              <a:t>现有的内容分享和社交平台大多面临着应对高并发处理、个性化推荐、用户隐私保护和数据安全等方面的问题。本项目通过采用分布式架构和微服务设计，旨在解决这些局限性，为用户提供一个更</a:t>
            </a:r>
            <a:r>
              <a:rPr lang="zh-CN" altLang="en-US" sz="1050" dirty="0" smtClean="0">
                <a:sym typeface="+mn-ea"/>
              </a:rPr>
              <a:t>稳定</a:t>
            </a:r>
            <a:r>
              <a:rPr lang="zh-CN" altLang="en-US" sz="1050" dirty="0">
                <a:sym typeface="+mn-ea"/>
              </a:rPr>
              <a:t>、高效且个性化的内容分享与社交互动平台。</a:t>
            </a:r>
            <a:endParaRPr sz="1050" dirty="0">
              <a:solidFill>
                <a:schemeClr val="tx1">
                  <a:lumMod val="85000"/>
                  <a:lumOff val="15000"/>
                </a:schemeClr>
              </a:solidFill>
              <a:latin typeface="+mn-ea"/>
              <a:cs typeface="+mn-ea"/>
            </a:endParaRPr>
          </a:p>
        </p:txBody>
      </p:sp>
      <p:sp>
        <p:nvSpPr>
          <p:cNvPr id="22" name="矩形 21"/>
          <p:cNvSpPr/>
          <p:nvPr>
            <p:custDataLst>
              <p:tags r:id="rId6"/>
            </p:custDataLst>
          </p:nvPr>
        </p:nvSpPr>
        <p:spPr>
          <a:xfrm>
            <a:off x="5175651" y="2365342"/>
            <a:ext cx="2178856" cy="276227"/>
          </a:xfrm>
          <a:prstGeom prst="rect">
            <a:avLst/>
          </a:prstGeom>
          <a:noFill/>
        </p:spPr>
        <p:txBody>
          <a:bodyPr wrap="square" lIns="0" tIns="0" rIns="0" bIns="0" rtlCol="0" anchor="b" anchorCtr="0">
            <a:noAutofit/>
          </a:bodyPr>
          <a:p>
            <a:pPr>
              <a:spcBef>
                <a:spcPct val="0"/>
              </a:spcBef>
              <a:spcAft>
                <a:spcPct val="0"/>
              </a:spcAft>
            </a:pPr>
            <a:r>
              <a:rPr lang="zh-CN" altLang="en-US" b="1" kern="0">
                <a:solidFill>
                  <a:schemeClr val="accent1"/>
                </a:solidFill>
                <a:latin typeface="+mn-ea"/>
                <a:cs typeface="+mn-ea"/>
              </a:rPr>
              <a:t>动机</a:t>
            </a:r>
            <a:endParaRPr lang="en-US" altLang="zh-CN" b="1" kern="0">
              <a:solidFill>
                <a:schemeClr val="accent1"/>
              </a:solidFill>
              <a:latin typeface="+mn-ea"/>
              <a:cs typeface="+mn-ea"/>
            </a:endParaRPr>
          </a:p>
        </p:txBody>
      </p:sp>
      <p:pic>
        <p:nvPicPr>
          <p:cNvPr id="23" name="图片 22" descr="/data/temp/7b193b62-901d-11ef-99d3-469925d47e92.jpg@base@tag=imgScale&amp;m=1&amp;w=471&amp;h=471&amp;q=957b193b62-901d-11ef-99d3-469925d47e92"/>
          <p:cNvPicPr>
            <a:picLocks noChangeAspect="1"/>
          </p:cNvPicPr>
          <p:nvPr>
            <p:custDataLst>
              <p:tags r:id="rId7"/>
            </p:custDataLst>
          </p:nvPr>
        </p:nvPicPr>
        <p:blipFill rotWithShape="1">
          <a:blip r:embed="rId8"/>
          <a:srcRect l="16690" r="16690"/>
          <a:stretch>
            <a:fillRect/>
          </a:stretch>
        </p:blipFill>
        <p:spPr>
          <a:xfrm>
            <a:off x="6743951" y="1369972"/>
            <a:ext cx="1271792" cy="1271792"/>
          </a:xfrm>
          <a:custGeom>
            <a:avLst/>
            <a:gdLst>
              <a:gd name="connsiteX0" fmla="*/ 847857 w 1695714"/>
              <a:gd name="connsiteY0" fmla="*/ 0 h 1695714"/>
              <a:gd name="connsiteX1" fmla="*/ 1695714 w 1695714"/>
              <a:gd name="connsiteY1" fmla="*/ 847857 h 1695714"/>
              <a:gd name="connsiteX2" fmla="*/ 847857 w 1695714"/>
              <a:gd name="connsiteY2" fmla="*/ 1695714 h 1695714"/>
              <a:gd name="connsiteX3" fmla="*/ 0 w 1695714"/>
              <a:gd name="connsiteY3" fmla="*/ 847857 h 1695714"/>
              <a:gd name="connsiteX4" fmla="*/ 847857 w 1695714"/>
              <a:gd name="connsiteY4" fmla="*/ 0 h 169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14" h="1695714">
                <a:moveTo>
                  <a:pt x="847857" y="0"/>
                </a:moveTo>
                <a:cubicBezTo>
                  <a:pt x="1316115" y="0"/>
                  <a:pt x="1695714" y="379599"/>
                  <a:pt x="1695714" y="847857"/>
                </a:cubicBezTo>
                <a:cubicBezTo>
                  <a:pt x="1695714" y="1316115"/>
                  <a:pt x="1316115" y="1695714"/>
                  <a:pt x="847857" y="1695714"/>
                </a:cubicBezTo>
                <a:cubicBezTo>
                  <a:pt x="379599" y="1695714"/>
                  <a:pt x="0" y="1316115"/>
                  <a:pt x="0" y="847857"/>
                </a:cubicBezTo>
                <a:cubicBezTo>
                  <a:pt x="0" y="379599"/>
                  <a:pt x="379599" y="0"/>
                  <a:pt x="847857" y="0"/>
                </a:cubicBezTo>
                <a:close/>
              </a:path>
            </a:pathLst>
          </a:custGeom>
          <a:ln w="12700" cap="flat" cmpd="sng" algn="ctr">
            <a:solidFill>
              <a:schemeClr val="accent1">
                <a:alpha val="50000"/>
              </a:schemeClr>
            </a:solidFill>
            <a:prstDash val="solid"/>
            <a:round/>
            <a:headEnd type="none" w="med" len="med"/>
            <a:tailEnd type="none" w="med" len="med"/>
          </a:ln>
        </p:spPr>
      </p:pic>
      <p:pic>
        <p:nvPicPr>
          <p:cNvPr id="24" name="图片 23" descr="/data/temp/7b193b00-901d-11ef-99d3-469925d47e92.jpg@base@tag=imgScale&amp;m=1&amp;w=471&amp;h=471&amp;q=957b193b00-901d-11ef-99d3-469925d47e92"/>
          <p:cNvPicPr>
            <a:picLocks noChangeAspect="1"/>
          </p:cNvPicPr>
          <p:nvPr>
            <p:custDataLst>
              <p:tags r:id="rId9"/>
            </p:custDataLst>
          </p:nvPr>
        </p:nvPicPr>
        <p:blipFill rotWithShape="1">
          <a:blip r:embed="rId10"/>
          <a:srcRect l="32760" r="32760"/>
          <a:stretch>
            <a:fillRect/>
          </a:stretch>
        </p:blipFill>
        <p:spPr>
          <a:xfrm>
            <a:off x="2920118" y="1369972"/>
            <a:ext cx="1271792" cy="1271792"/>
          </a:xfrm>
          <a:custGeom>
            <a:avLst/>
            <a:gdLst>
              <a:gd name="connsiteX0" fmla="*/ 847857 w 1695714"/>
              <a:gd name="connsiteY0" fmla="*/ 0 h 1695714"/>
              <a:gd name="connsiteX1" fmla="*/ 1695714 w 1695714"/>
              <a:gd name="connsiteY1" fmla="*/ 847857 h 1695714"/>
              <a:gd name="connsiteX2" fmla="*/ 847857 w 1695714"/>
              <a:gd name="connsiteY2" fmla="*/ 1695714 h 1695714"/>
              <a:gd name="connsiteX3" fmla="*/ 0 w 1695714"/>
              <a:gd name="connsiteY3" fmla="*/ 847857 h 1695714"/>
              <a:gd name="connsiteX4" fmla="*/ 847857 w 1695714"/>
              <a:gd name="connsiteY4" fmla="*/ 0 h 169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14" h="1695714">
                <a:moveTo>
                  <a:pt x="847857" y="0"/>
                </a:moveTo>
                <a:cubicBezTo>
                  <a:pt x="1316115" y="0"/>
                  <a:pt x="1695714" y="379599"/>
                  <a:pt x="1695714" y="847857"/>
                </a:cubicBezTo>
                <a:cubicBezTo>
                  <a:pt x="1695714" y="1316115"/>
                  <a:pt x="1316115" y="1695714"/>
                  <a:pt x="847857" y="1695714"/>
                </a:cubicBezTo>
                <a:cubicBezTo>
                  <a:pt x="379599" y="1695714"/>
                  <a:pt x="0" y="1316115"/>
                  <a:pt x="0" y="847857"/>
                </a:cubicBezTo>
                <a:cubicBezTo>
                  <a:pt x="0" y="379599"/>
                  <a:pt x="379599" y="0"/>
                  <a:pt x="847857" y="0"/>
                </a:cubicBezTo>
                <a:close/>
              </a:path>
            </a:pathLst>
          </a:custGeom>
          <a:ln w="12700" cap="flat" cmpd="sng" algn="ctr">
            <a:solidFill>
              <a:schemeClr val="accent1">
                <a:alpha val="50000"/>
              </a:schemeClr>
            </a:solidFill>
            <a:prstDash val="solid"/>
            <a:round/>
            <a:headEnd type="none" w="med" len="med"/>
            <a:tailEnd type="none" w="med" len="med"/>
          </a:ln>
        </p:spPr>
      </p:pic>
      <p:sp>
        <p:nvSpPr>
          <p:cNvPr id="8" name="Text 0"/>
          <p:cNvSpPr/>
          <p:nvPr/>
        </p:nvSpPr>
        <p:spPr>
          <a:xfrm>
            <a:off x="340164" y="100584"/>
            <a:ext cx="8509698" cy="588645"/>
          </a:xfrm>
          <a:prstGeom prst="rect">
            <a:avLst/>
          </a:prstGeom>
          <a:noFill/>
        </p:spPr>
        <p:txBody>
          <a:bodyPr wrap="square" lIns="95250" tIns="95250" rIns="95250" bIns="95250"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背景与</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动机</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形状 16"/>
          <p:cNvSpPr/>
          <p:nvPr>
            <p:custDataLst>
              <p:tags r:id="rId1"/>
            </p:custDataLst>
          </p:nvPr>
        </p:nvSpPr>
        <p:spPr>
          <a:xfrm rot="2700000">
            <a:off x="852049"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3" name="任意多边形: 形状 67"/>
          <p:cNvSpPr/>
          <p:nvPr>
            <p:custDataLst>
              <p:tags r:id="rId2"/>
            </p:custDataLst>
          </p:nvPr>
        </p:nvSpPr>
        <p:spPr>
          <a:xfrm rot="2700000">
            <a:off x="2897594" y="1474060"/>
            <a:ext cx="1274872" cy="1283978"/>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5" name="任意多边形: 形状 70"/>
          <p:cNvSpPr/>
          <p:nvPr>
            <p:custDataLst>
              <p:tags r:id="rId3"/>
            </p:custDataLst>
          </p:nvPr>
        </p:nvSpPr>
        <p:spPr>
          <a:xfrm rot="2700000">
            <a:off x="4946017"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6" name="任意多边形: 形状 73"/>
          <p:cNvSpPr/>
          <p:nvPr>
            <p:custDataLst>
              <p:tags r:id="rId4"/>
            </p:custDataLst>
          </p:nvPr>
        </p:nvSpPr>
        <p:spPr>
          <a:xfrm rot="2700000">
            <a:off x="6990604"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7" name="矩形 6"/>
          <p:cNvSpPr/>
          <p:nvPr>
            <p:custDataLst>
              <p:tags r:id="rId5"/>
            </p:custDataLst>
          </p:nvPr>
        </p:nvSpPr>
        <p:spPr>
          <a:xfrm>
            <a:off x="649315"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提升社交互动体验</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12" name="矩形 11"/>
          <p:cNvSpPr/>
          <p:nvPr>
            <p:custDataLst>
              <p:tags r:id="rId6"/>
            </p:custDataLst>
          </p:nvPr>
        </p:nvSpPr>
        <p:spPr>
          <a:xfrm>
            <a:off x="649315"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提供支持点赞、评论、关注等操作的社交功能，增强用户之间的互动性，并通过通知服务实时反馈用户的互动动态。</a:t>
            </a:r>
            <a:endParaRPr lang="zh-CN" altLang="en-US" sz="90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pic>
        <p:nvPicPr>
          <p:cNvPr id="19" name="图片 18" descr="/data/temp/a4b50478-b923-11ef-a67d-c64198f6468b.jpg@base@tag=imgScale&amp;m=1&amp;w=647&amp;h=458&amp;q=95a4b50478-b923-11ef-a67d-c64198f6468b"/>
          <p:cNvPicPr>
            <a:picLocks noChangeAspect="1"/>
          </p:cNvPicPr>
          <p:nvPr>
            <p:custDataLst>
              <p:tags r:id="rId7"/>
            </p:custDataLst>
          </p:nvPr>
        </p:nvPicPr>
        <p:blipFill rotWithShape="1">
          <a:blip r:embed="rId8"/>
          <a:srcRect t="14579" b="14579"/>
          <a:stretch>
            <a:fillRect/>
          </a:stretch>
        </p:blipFill>
        <p:spPr>
          <a:xfrm>
            <a:off x="610015"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0" name="图片 19" descr="/data/temp/a4b5053b-b923-11ef-a67d-c64198f6468b.jpg@base@tag=imgScale&amp;m=1&amp;w=647&amp;h=458&amp;q=95a4b5053b-b923-11ef-a67d-c64198f6468b"/>
          <p:cNvPicPr>
            <a:picLocks noChangeAspect="1"/>
          </p:cNvPicPr>
          <p:nvPr>
            <p:custDataLst>
              <p:tags r:id="rId9"/>
            </p:custDataLst>
          </p:nvPr>
        </p:nvPicPr>
        <p:blipFill rotWithShape="1">
          <a:blip r:embed="rId10"/>
          <a:srcRect t="14579" b="14579"/>
          <a:stretch>
            <a:fillRect/>
          </a:stretch>
        </p:blipFill>
        <p:spPr>
          <a:xfrm>
            <a:off x="6748571"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6" y="7859"/>
                  <a:pt x="1148829" y="0"/>
                  <a:pt x="1169431" y="0"/>
                </a:cubicBezTo>
                <a:close/>
              </a:path>
            </a:pathLst>
          </a:custGeom>
          <a:ln w="3175">
            <a:solidFill>
              <a:schemeClr val="tx1">
                <a:lumMod val="40000"/>
                <a:lumOff val="60000"/>
                <a:alpha val="20000"/>
              </a:schemeClr>
            </a:solidFill>
          </a:ln>
        </p:spPr>
      </p:pic>
      <p:pic>
        <p:nvPicPr>
          <p:cNvPr id="21" name="图片 20" descr="/data/temp/a4b5039e-b923-11ef-a67d-c64198f6468b.jpg@base@tag=imgScale&amp;m=1&amp;w=647&amp;h=458&amp;q=95a4b5039e-b923-11ef-a67d-c64198f6468b"/>
          <p:cNvPicPr>
            <a:picLocks noChangeAspect="1"/>
          </p:cNvPicPr>
          <p:nvPr>
            <p:custDataLst>
              <p:tags r:id="rId11"/>
            </p:custDataLst>
          </p:nvPr>
        </p:nvPicPr>
        <p:blipFill>
          <a:blip r:embed="rId12"/>
          <a:srcRect l="4004" b="218"/>
          <a:stretch>
            <a:fillRect/>
          </a:stretch>
        </p:blipFill>
        <p:spPr>
          <a:xfrm>
            <a:off x="4703983"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9 w 2330450"/>
              <a:gd name="connsiteY6" fmla="*/ 1226355 h 1650954"/>
              <a:gd name="connsiteX7" fmla="*/ 23579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9" y="1226355"/>
                </a:lnTo>
                <a:cubicBezTo>
                  <a:pt x="-7859" y="1194917"/>
                  <a:pt x="-7859" y="1143946"/>
                  <a:pt x="23579"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2" name="图片 21" descr="/data/temp/a4b50322-b923-11ef-a67d-c64198f6468b.jpg@base@tag=imgScale&amp;m=1&amp;w=647&amp;h=458&amp;q=95a4b50322-b923-11ef-a67d-c64198f6468b"/>
          <p:cNvPicPr>
            <a:picLocks noChangeAspect="1"/>
          </p:cNvPicPr>
          <p:nvPr>
            <p:custDataLst>
              <p:tags r:id="rId13"/>
            </p:custDataLst>
          </p:nvPr>
        </p:nvPicPr>
        <p:blipFill rotWithShape="1">
          <a:blip r:embed="rId14"/>
          <a:srcRect t="14578" b="14578"/>
          <a:stretch>
            <a:fillRect/>
          </a:stretch>
        </p:blipFill>
        <p:spPr>
          <a:xfrm>
            <a:off x="2655561" y="1370537"/>
            <a:ext cx="1758940" cy="1246115"/>
          </a:xfrm>
          <a:custGeom>
            <a:avLst/>
            <a:gdLst>
              <a:gd name="connsiteX0" fmla="*/ 1169431 w 2330450"/>
              <a:gd name="connsiteY0" fmla="*/ 0 h 1651000"/>
              <a:gd name="connsiteX1" fmla="*/ 1226354 w 2330450"/>
              <a:gd name="connsiteY1" fmla="*/ 23579 h 1651000"/>
              <a:gd name="connsiteX2" fmla="*/ 2306872 w 2330450"/>
              <a:gd name="connsiteY2" fmla="*/ 1104128 h 1651000"/>
              <a:gd name="connsiteX3" fmla="*/ 2306872 w 2330450"/>
              <a:gd name="connsiteY3" fmla="*/ 1217978 h 1651000"/>
              <a:gd name="connsiteX4" fmla="*/ 1873862 w 2330450"/>
              <a:gd name="connsiteY4" fmla="*/ 1651000 h 1651000"/>
              <a:gd name="connsiteX5" fmla="*/ 448177 w 2330450"/>
              <a:gd name="connsiteY5" fmla="*/ 1651000 h 1651000"/>
              <a:gd name="connsiteX6" fmla="*/ 23578 w 2330450"/>
              <a:gd name="connsiteY6" fmla="*/ 1226389 h 1651000"/>
              <a:gd name="connsiteX7" fmla="*/ 23578 w 2330450"/>
              <a:gd name="connsiteY7" fmla="*/ 1112539 h 1651000"/>
              <a:gd name="connsiteX8" fmla="*/ 1112508 w 2330450"/>
              <a:gd name="connsiteY8" fmla="*/ 23579 h 1651000"/>
              <a:gd name="connsiteX9" fmla="*/ 1169431 w 2330450"/>
              <a:gd name="connsiteY9" fmla="*/ 0 h 165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1000">
                <a:moveTo>
                  <a:pt x="1169431" y="0"/>
                </a:moveTo>
                <a:cubicBezTo>
                  <a:pt x="1190033" y="0"/>
                  <a:pt x="1210635" y="7860"/>
                  <a:pt x="1226354" y="23579"/>
                </a:cubicBezTo>
                <a:lnTo>
                  <a:pt x="2306872" y="1104128"/>
                </a:lnTo>
                <a:cubicBezTo>
                  <a:pt x="2338310" y="1135566"/>
                  <a:pt x="2338310" y="1186540"/>
                  <a:pt x="2306872" y="1217978"/>
                </a:cubicBezTo>
                <a:lnTo>
                  <a:pt x="1873862" y="1651000"/>
                </a:lnTo>
                <a:lnTo>
                  <a:pt x="448177" y="1651000"/>
                </a:lnTo>
                <a:lnTo>
                  <a:pt x="23578" y="1226389"/>
                </a:lnTo>
                <a:cubicBezTo>
                  <a:pt x="-7859" y="1194951"/>
                  <a:pt x="-7859" y="1143978"/>
                  <a:pt x="23578" y="1112539"/>
                </a:cubicBezTo>
                <a:lnTo>
                  <a:pt x="1112508" y="23579"/>
                </a:lnTo>
                <a:cubicBezTo>
                  <a:pt x="1128227" y="7860"/>
                  <a:pt x="1148829" y="0"/>
                  <a:pt x="1169431" y="0"/>
                </a:cubicBezTo>
                <a:close/>
              </a:path>
            </a:pathLst>
          </a:custGeom>
          <a:ln w="3175">
            <a:solidFill>
              <a:schemeClr val="tx1">
                <a:lumMod val="40000"/>
                <a:lumOff val="60000"/>
                <a:alpha val="20000"/>
              </a:schemeClr>
            </a:solidFill>
          </a:ln>
        </p:spPr>
      </p:pic>
      <p:sp>
        <p:nvSpPr>
          <p:cNvPr id="23" name="矩形 22"/>
          <p:cNvSpPr/>
          <p:nvPr>
            <p:custDataLst>
              <p:tags r:id="rId15"/>
            </p:custDataLst>
          </p:nvPr>
        </p:nvSpPr>
        <p:spPr>
          <a:xfrm>
            <a:off x="2694382"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dirty="0">
                <a:solidFill>
                  <a:schemeClr val="accent1"/>
                </a:solidFill>
                <a:latin typeface="微软雅黑" panose="020B0503020204020204" pitchFamily="34" charset="-122"/>
                <a:ea typeface="微软雅黑" panose="020B0503020204020204" pitchFamily="34" charset="-122"/>
                <a:cs typeface="+mn-ea"/>
              </a:rPr>
              <a:t>优化内容分享与管理</a:t>
            </a:r>
            <a:endParaRPr lang="zh-CN" altLang="en-US" sz="1200" b="1" dirty="0">
              <a:solidFill>
                <a:schemeClr val="accent1"/>
              </a:solidFill>
              <a:latin typeface="微软雅黑" panose="020B0503020204020204" pitchFamily="34" charset="-122"/>
              <a:ea typeface="微软雅黑" panose="020B0503020204020204" pitchFamily="34" charset="-122"/>
              <a:cs typeface="+mn-ea"/>
            </a:endParaRPr>
          </a:p>
        </p:txBody>
      </p:sp>
      <p:sp>
        <p:nvSpPr>
          <p:cNvPr id="24" name="矩形 23"/>
          <p:cNvSpPr/>
          <p:nvPr>
            <p:custDataLst>
              <p:tags r:id="rId16"/>
            </p:custDataLst>
          </p:nvPr>
        </p:nvSpPr>
        <p:spPr>
          <a:xfrm>
            <a:off x="2694382"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支持用户发布、编辑、删除笔记，并添加标签与话题，结合高效的搜索与个性化推荐功能，方便用户管理和发现感兴趣的内容。</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5" name="矩形 24"/>
          <p:cNvSpPr/>
          <p:nvPr>
            <p:custDataLst>
              <p:tags r:id="rId17"/>
            </p:custDataLst>
          </p:nvPr>
        </p:nvSpPr>
        <p:spPr>
          <a:xfrm>
            <a:off x="4742804"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确保高并发与实时响应</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6" name="矩形 25"/>
          <p:cNvSpPr/>
          <p:nvPr>
            <p:custDataLst>
              <p:tags r:id="rId18"/>
            </p:custDataLst>
          </p:nvPr>
        </p:nvSpPr>
        <p:spPr>
          <a:xfrm>
            <a:off x="4742804"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采用分布式架构和微服务设计，结合缓存、消息队列等技术，保证平台在高并发场景下的稳定性、实时性和数据一致性。</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7" name="矩形 26"/>
          <p:cNvSpPr/>
          <p:nvPr>
            <p:custDataLst>
              <p:tags r:id="rId19"/>
            </p:custDataLst>
          </p:nvPr>
        </p:nvSpPr>
        <p:spPr>
          <a:xfrm>
            <a:off x="6787391" y="2810758"/>
            <a:ext cx="1681145"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提供安全可靠的使用环境</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8" name="矩形 27"/>
          <p:cNvSpPr/>
          <p:nvPr>
            <p:custDataLst>
              <p:tags r:id="rId20"/>
            </p:custDataLst>
          </p:nvPr>
        </p:nvSpPr>
        <p:spPr>
          <a:xfrm>
            <a:off x="6787391" y="3288596"/>
            <a:ext cx="1681145"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实现完善的认证与授权服务，保护用户隐私，采用数据加密和权限控制措施，保障平台的安全性和合规性。</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cxnSp>
        <p:nvCxnSpPr>
          <p:cNvPr id="29" name="直接连接符 28"/>
          <p:cNvCxnSpPr/>
          <p:nvPr>
            <p:custDataLst>
              <p:tags r:id="rId21"/>
            </p:custDataLst>
          </p:nvPr>
        </p:nvCxnSpPr>
        <p:spPr>
          <a:xfrm>
            <a:off x="734626" y="2614735"/>
            <a:ext cx="7670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项目目的</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PA-直接连接符 9"/>
          <p:cNvCxnSpPr/>
          <p:nvPr>
            <p:custDataLst>
              <p:tags r:id="rId1"/>
            </p:custDataLst>
          </p:nvPr>
        </p:nvCxnSpPr>
        <p:spPr>
          <a:xfrm flipH="1" flipV="1">
            <a:off x="7201376" y="0"/>
            <a:ext cx="1917859" cy="1928336"/>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PA-直角三角形 5"/>
          <p:cNvSpPr/>
          <p:nvPr>
            <p:custDataLst>
              <p:tags r:id="rId2"/>
            </p:custDataLst>
          </p:nvPr>
        </p:nvSpPr>
        <p:spPr>
          <a:xfrm>
            <a:off x="7442359" y="476"/>
            <a:ext cx="1701641" cy="1713548"/>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 name="PA-直角三角形 8"/>
          <p:cNvSpPr/>
          <p:nvPr>
            <p:custDataLst>
              <p:tags r:id="rId3"/>
            </p:custDataLst>
          </p:nvPr>
        </p:nvSpPr>
        <p:spPr>
          <a:xfrm>
            <a:off x="0" y="4051459"/>
            <a:ext cx="1094899" cy="1092041"/>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cxnSp>
        <p:nvCxnSpPr>
          <p:cNvPr id="7" name="PA-直接连接符 9"/>
          <p:cNvCxnSpPr/>
          <p:nvPr>
            <p:custDataLst>
              <p:tags r:id="rId4"/>
            </p:custDataLst>
          </p:nvPr>
        </p:nvCxnSpPr>
        <p:spPr>
          <a:xfrm flipH="1" flipV="1">
            <a:off x="7620" y="3737610"/>
            <a:ext cx="1485424" cy="142875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矩形: 圆角 3"/>
          <p:cNvSpPr/>
          <p:nvPr>
            <p:custDataLst>
              <p:tags r:id="rId5"/>
            </p:custDataLst>
          </p:nvPr>
        </p:nvSpPr>
        <p:spPr>
          <a:xfrm>
            <a:off x="428149" y="1289462"/>
            <a:ext cx="2179814" cy="6020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custDataLst>
              <p:tags r:id="rId6"/>
            </p:custDataLst>
          </p:nvPr>
        </p:nvSpPr>
        <p:spPr>
          <a:xfrm>
            <a:off x="2922943" y="1474156"/>
            <a:ext cx="232657" cy="2326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箭头连接符 10"/>
          <p:cNvCxnSpPr/>
          <p:nvPr>
            <p:custDataLst>
              <p:tags r:id="rId7"/>
            </p:custDataLst>
          </p:nvPr>
        </p:nvCxnSpPr>
        <p:spPr>
          <a:xfrm>
            <a:off x="1517698" y="2057587"/>
            <a:ext cx="0" cy="276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21"/>
          <p:cNvSpPr txBox="1"/>
          <p:nvPr>
            <p:custDataLst>
              <p:tags r:id="rId8"/>
            </p:custDataLst>
          </p:nvPr>
        </p:nvSpPr>
        <p:spPr>
          <a:xfrm flipH="1">
            <a:off x="456784" y="2374716"/>
            <a:ext cx="2179814" cy="2100352"/>
          </a:xfrm>
          <a:prstGeom prst="rect">
            <a:avLst/>
          </a:prstGeom>
          <a:noFill/>
        </p:spPr>
        <p:txBody>
          <a:bodyPr wrap="square" rtlCol="0" anchor="t">
            <a:noAutofit/>
          </a:bodyPr>
          <a:lstStyle/>
          <a:p>
            <a:pPr marL="0" lvl="0" indent="0" algn="l">
              <a:lnSpc>
                <a:spcPct val="120000"/>
              </a:lnSpc>
              <a:spcBef>
                <a:spcPts val="0"/>
              </a:spcBef>
              <a:spcAft>
                <a:spcPts val="800"/>
              </a:spcAft>
              <a:buSzPct val="100000"/>
            </a:pPr>
            <a:r>
              <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rPr>
              <a:t>为了确保主题，Momento平台的开发将集中在上述功能模块上。以下项目不在本项目范围内：</a:t>
            </a:r>
            <a:endPar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20204" pitchFamily="34" charset="0"/>
              <a:buChar char="•"/>
            </a:pPr>
            <a:r>
              <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rPr>
              <a:t>与第三方社交平台的集成</a:t>
            </a:r>
            <a:endPar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20204" pitchFamily="34" charset="0"/>
              <a:buChar char="•"/>
            </a:pPr>
            <a:r>
              <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rPr>
              <a:t>支持直播及其他媒体格式</a:t>
            </a:r>
            <a:endPar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20204" pitchFamily="34" charset="0"/>
              <a:buChar char="•"/>
            </a:pPr>
            <a:r>
              <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rPr>
              <a:t>电子商务</a:t>
            </a:r>
            <a:endPar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20204" pitchFamily="34" charset="0"/>
              <a:buChar char="•"/>
            </a:pPr>
            <a:r>
              <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rPr>
              <a:t>广告管理及其他业务扩展功能</a:t>
            </a:r>
            <a:endParaRPr lang="zh-CN" altLang="en-US" sz="1050" spc="10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13" name="Rectangle 29"/>
          <p:cNvSpPr/>
          <p:nvPr>
            <p:custDataLst>
              <p:tags r:id="rId9"/>
            </p:custDataLst>
          </p:nvPr>
        </p:nvSpPr>
        <p:spPr>
          <a:xfrm flipH="1">
            <a:off x="549846"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fontAlgn="auto">
              <a:lnSpc>
                <a:spcPct val="100000"/>
              </a:lnSpc>
              <a:spcBef>
                <a:spcPts val="0"/>
              </a:spcBef>
              <a:spcAft>
                <a:spcPts val="0"/>
              </a:spcAft>
              <a:buSzPct val="100000"/>
            </a:pPr>
            <a:r>
              <a:rPr lang="zh-CN" altLang="en-US" sz="1875" b="1" spc="180">
                <a:solidFill>
                  <a:schemeClr val="lt1"/>
                </a:solidFill>
                <a:uFillTx/>
                <a:latin typeface="Arial" panose="020B0604020202020204" pitchFamily="34" charset="0"/>
                <a:ea typeface="微软雅黑" panose="020B0503020204020204" pitchFamily="34" charset="-122"/>
              </a:rPr>
              <a:t>项目边界</a:t>
            </a:r>
            <a:endParaRPr lang="zh-CN" altLang="en-US" sz="1875" b="1" spc="180">
              <a:solidFill>
                <a:schemeClr val="lt1"/>
              </a:solidFill>
              <a:uFillTx/>
              <a:latin typeface="Arial" panose="020B0604020202020204" pitchFamily="34" charset="0"/>
              <a:ea typeface="微软雅黑" panose="020B0503020204020204" pitchFamily="34" charset="-122"/>
            </a:endParaRPr>
          </a:p>
        </p:txBody>
      </p:sp>
      <p:sp>
        <p:nvSpPr>
          <p:cNvPr id="15" name="矩形: 圆角 14"/>
          <p:cNvSpPr/>
          <p:nvPr>
            <p:custDataLst>
              <p:tags r:id="rId10"/>
            </p:custDataLst>
          </p:nvPr>
        </p:nvSpPr>
        <p:spPr>
          <a:xfrm>
            <a:off x="3439083" y="1289462"/>
            <a:ext cx="2179814" cy="60204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custDataLst>
              <p:tags r:id="rId11"/>
            </p:custDataLst>
          </p:nvPr>
        </p:nvSpPr>
        <p:spPr>
          <a:xfrm>
            <a:off x="5933877" y="1474156"/>
            <a:ext cx="232657" cy="232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7" name="直接箭头连接符 16"/>
          <p:cNvCxnSpPr/>
          <p:nvPr>
            <p:custDataLst>
              <p:tags r:id="rId12"/>
            </p:custDataLst>
          </p:nvPr>
        </p:nvCxnSpPr>
        <p:spPr>
          <a:xfrm>
            <a:off x="4528631" y="2057587"/>
            <a:ext cx="0" cy="27632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1"/>
          <p:cNvSpPr txBox="1"/>
          <p:nvPr>
            <p:custDataLst>
              <p:tags r:id="rId13"/>
            </p:custDataLst>
          </p:nvPr>
        </p:nvSpPr>
        <p:spPr>
          <a:xfrm flipH="1">
            <a:off x="3467717" y="2374716"/>
            <a:ext cx="2179814" cy="2100352"/>
          </a:xfrm>
          <a:prstGeom prst="rect">
            <a:avLst/>
          </a:prstGeom>
          <a:noFill/>
        </p:spPr>
        <p:txBody>
          <a:bodyPr wrap="square" rtlCol="0" anchor="t">
            <a:noAutofit/>
          </a:bodyPr>
          <a:lstStyle/>
          <a:p>
            <a:pPr marL="0" lvl="0" indent="0" algn="l">
              <a:lnSpc>
                <a:spcPct val="120000"/>
              </a:lnSpc>
              <a:spcBef>
                <a:spcPts val="0"/>
              </a:spcBef>
              <a:spcAft>
                <a:spcPts val="800"/>
              </a:spcAft>
              <a:buSzPct val="100000"/>
            </a:pPr>
            <a:r>
              <a:rPr lang="zh-CN" altLang="en-US"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约束:</a:t>
            </a:r>
            <a:endParaRPr lang="zh-CN" altLang="en-US"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平台必须确保高可用性和数据一致性，并且在高用户并发情况下保持稳定。</a:t>
            </a:r>
            <a:endPar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数据隐私和安全是本项目的首要任务，所有用户交互和数据存储必须符合相关安全标准。</a:t>
            </a:r>
            <a:endPar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a:t>
            </a:r>
            <a:endParaRPr lang="en-US" altLang="zh-CN"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假设用户期望通过个性化推荐和实时通知来增强平台的互动性。</a:t>
            </a:r>
            <a:endPar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假设系统能够通过分布式架构有效应对高并发需求。</a:t>
            </a:r>
            <a:endPar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29"/>
          <p:cNvSpPr/>
          <p:nvPr>
            <p:custDataLst>
              <p:tags r:id="rId14"/>
            </p:custDataLst>
          </p:nvPr>
        </p:nvSpPr>
        <p:spPr>
          <a:xfrm flipH="1">
            <a:off x="3560780"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00000"/>
              </a:lnSpc>
              <a:spcBef>
                <a:spcPts val="0"/>
              </a:spcBef>
              <a:spcAft>
                <a:spcPts val="0"/>
              </a:spcAft>
              <a:buSzPct val="100000"/>
            </a:pPr>
            <a:r>
              <a:rPr lang="zh-CN" altLang="en-US" sz="1875" b="1" spc="170">
                <a:solidFill>
                  <a:schemeClr val="lt1"/>
                </a:solidFill>
                <a:uFillTx/>
                <a:latin typeface="Arial" panose="020B0604020202020204" pitchFamily="34" charset="0"/>
                <a:ea typeface="微软雅黑" panose="020B0503020204020204" pitchFamily="34" charset="-122"/>
              </a:rPr>
              <a:t>约束与假设</a:t>
            </a:r>
            <a:endParaRPr lang="zh-CN" altLang="en-US" sz="1875" b="1" spc="170">
              <a:solidFill>
                <a:schemeClr val="lt1"/>
              </a:solidFill>
              <a:uFillTx/>
              <a:latin typeface="Arial" panose="020B0604020202020204" pitchFamily="34" charset="0"/>
              <a:ea typeface="微软雅黑" panose="020B0503020204020204" pitchFamily="34" charset="-122"/>
            </a:endParaRPr>
          </a:p>
        </p:txBody>
      </p:sp>
      <p:sp>
        <p:nvSpPr>
          <p:cNvPr id="29" name="矩形: 圆角 28"/>
          <p:cNvSpPr/>
          <p:nvPr>
            <p:custDataLst>
              <p:tags r:id="rId15"/>
            </p:custDataLst>
          </p:nvPr>
        </p:nvSpPr>
        <p:spPr>
          <a:xfrm>
            <a:off x="6450017" y="1289462"/>
            <a:ext cx="2179814" cy="60204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箭头连接符 30"/>
          <p:cNvCxnSpPr/>
          <p:nvPr>
            <p:custDataLst>
              <p:tags r:id="rId16"/>
            </p:custDataLst>
          </p:nvPr>
        </p:nvCxnSpPr>
        <p:spPr>
          <a:xfrm>
            <a:off x="7539566" y="2057587"/>
            <a:ext cx="0" cy="27632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1"/>
          <p:cNvSpPr txBox="1"/>
          <p:nvPr>
            <p:custDataLst>
              <p:tags r:id="rId17"/>
            </p:custDataLst>
          </p:nvPr>
        </p:nvSpPr>
        <p:spPr>
          <a:xfrm flipH="1">
            <a:off x="6399848" y="2374583"/>
            <a:ext cx="2333149" cy="2100263"/>
          </a:xfrm>
          <a:prstGeom prst="rect">
            <a:avLst/>
          </a:prstGeom>
          <a:noFill/>
        </p:spPr>
        <p:txBody>
          <a:bodyPr wrap="square" rtlCol="0" anchor="t">
            <a:noAutofit/>
          </a:bodyPr>
          <a:lstStyle/>
          <a:p>
            <a:pPr marL="171450" lvl="0" indent="-171450" algn="l">
              <a:lnSpc>
                <a:spcPct val="120000"/>
              </a:lnSpc>
              <a:spcBef>
                <a:spcPts val="0"/>
              </a:spcBef>
              <a:spcAft>
                <a:spcPts val="800"/>
              </a:spcAft>
              <a:buSzPct val="100000"/>
              <a:buFont typeface="Arial" panose="020B0604020202020204" pitchFamily="34" charset="0"/>
              <a:buChar char="•"/>
            </a:pPr>
            <a:r>
              <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rPr>
              <a:t>系统的核心功能必须在高并发场景下稳定运行。</a:t>
            </a:r>
            <a:endPar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20204" pitchFamily="34" charset="0"/>
              <a:buChar char="•"/>
            </a:pPr>
            <a:r>
              <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rPr>
              <a:t>数据一致性和用户操作的实时响应性必须达到预期。</a:t>
            </a:r>
            <a:endPar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20204" pitchFamily="34" charset="0"/>
              <a:buChar char="•"/>
            </a:pPr>
            <a:r>
              <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rPr>
              <a:t>用户体验应流畅，系统功能应完整。</a:t>
            </a:r>
            <a:endPar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20204" pitchFamily="34" charset="0"/>
              <a:buChar char="•"/>
            </a:pPr>
            <a:r>
              <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rPr>
              <a:t>后台管理系统必须能够有效管理用户和内容。</a:t>
            </a:r>
            <a:endPar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20204" pitchFamily="34" charset="0"/>
              <a:buChar char="•"/>
            </a:pPr>
            <a:r>
              <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rPr>
              <a:t>项目必须通过性能测试，并能够支持预期的用户规模。</a:t>
            </a:r>
            <a:endParaRPr lang="zh-CN" altLang="en-US" sz="1050" spc="6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28" name="Rectangle 29"/>
          <p:cNvSpPr/>
          <p:nvPr>
            <p:custDataLst>
              <p:tags r:id="rId18"/>
            </p:custDataLst>
          </p:nvPr>
        </p:nvSpPr>
        <p:spPr>
          <a:xfrm flipH="1">
            <a:off x="6571714"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fontAlgn="auto">
              <a:lnSpc>
                <a:spcPct val="100000"/>
              </a:lnSpc>
              <a:spcBef>
                <a:spcPts val="0"/>
              </a:spcBef>
              <a:spcAft>
                <a:spcPts val="0"/>
              </a:spcAft>
              <a:buSzPct val="100000"/>
            </a:pPr>
            <a:r>
              <a:rPr lang="zh-CN" altLang="en-US" sz="1875" b="1" spc="180">
                <a:solidFill>
                  <a:schemeClr val="lt1"/>
                </a:solidFill>
                <a:uFillTx/>
                <a:latin typeface="Arial" panose="020B0604020202020204" pitchFamily="34" charset="0"/>
                <a:ea typeface="微软雅黑" panose="020B0503020204020204" pitchFamily="34" charset="-122"/>
              </a:rPr>
              <a:t>验收标准</a:t>
            </a:r>
            <a:endParaRPr lang="zh-CN" altLang="en-US" sz="1875" b="1" spc="180">
              <a:solidFill>
                <a:schemeClr val="lt1"/>
              </a:solidFill>
              <a:uFillTx/>
              <a:latin typeface="Arial" panose="020B0604020202020204" pitchFamily="34" charset="0"/>
              <a:ea typeface="微软雅黑" panose="020B0503020204020204" pitchFamily="34" charset="-122"/>
            </a:endParaRPr>
          </a:p>
        </p:txBody>
      </p:sp>
      <p:sp>
        <p:nvSpPr>
          <p:cNvPr id="39" name="形状"/>
          <p:cNvSpPr/>
          <p:nvPr>
            <p:custDataLst>
              <p:tags r:id="rId19"/>
            </p:custDataLst>
          </p:nvPr>
        </p:nvSpPr>
        <p:spPr>
          <a:xfrm>
            <a:off x="3011711" y="1535720"/>
            <a:ext cx="54406" cy="108812"/>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bg1"/>
          </a:solidFill>
          <a:ln w="12700">
            <a:solidFill>
              <a:schemeClr val="bg2"/>
            </a:solidFill>
            <a:miter lim="400000"/>
          </a:ln>
        </p:spPr>
        <p:txBody>
          <a:bodyPr lIns="28575" tIns="28575" rIns="28575" bIns="28575"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41" name="形状"/>
          <p:cNvSpPr/>
          <p:nvPr>
            <p:custDataLst>
              <p:tags r:id="rId20"/>
            </p:custDataLst>
          </p:nvPr>
        </p:nvSpPr>
        <p:spPr>
          <a:xfrm>
            <a:off x="6022645" y="1535720"/>
            <a:ext cx="54406" cy="108812"/>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bg1"/>
          </a:solidFill>
          <a:ln w="12700">
            <a:solidFill>
              <a:schemeClr val="bg2"/>
            </a:solidFill>
            <a:miter lim="400000"/>
          </a:ln>
        </p:spPr>
        <p:txBody>
          <a:bodyPr lIns="28575" tIns="28575" rIns="28575" bIns="28575"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项目</a:t>
            </a:r>
            <a:r>
              <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rPr>
              <a:t>范围</a:t>
            </a:r>
            <a:endParaRPr lang="zh-CN" altLang="en-US" sz="2590" b="1" dirty="0">
              <a:solidFill>
                <a:srgbClr val="152A62"/>
              </a:solidFill>
              <a:latin typeface="Arial" panose="020B0604020202020204" pitchFamily="34" charset="0"/>
              <a:ea typeface="微软雅黑" panose="020B0503020204020204" pitchFamily="34" charset="-122"/>
              <a:cs typeface="微软雅黑" panose="020B0503020204020204" pitchFamily="34" charset="-120"/>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二</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技术选型</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28" name="组合 127"/>
          <p:cNvGrpSpPr/>
          <p:nvPr/>
        </p:nvGrpSpPr>
        <p:grpSpPr>
          <a:xfrm>
            <a:off x="171450" y="1"/>
            <a:ext cx="3068320" cy="830580"/>
            <a:chOff x="2694" y="3850"/>
            <a:chExt cx="4832" cy="1308"/>
          </a:xfrm>
        </p:grpSpPr>
        <p:sp>
          <p:nvSpPr>
            <p:cNvPr id="129" name="矩形 128"/>
            <p:cNvSpPr/>
            <p:nvPr/>
          </p:nvSpPr>
          <p:spPr>
            <a:xfrm>
              <a:off x="2694" y="3850"/>
              <a:ext cx="4162" cy="1308"/>
            </a:xfrm>
            <a:prstGeom prst="rect">
              <a:avLst/>
            </a:prstGeom>
            <a:noFill/>
          </p:spPr>
          <p:txBody>
            <a:bodyPr wrap="square" rtlCol="0" anchor="ctr" anchorCtr="0"/>
            <a:p>
              <a:pPr algn="l"/>
              <a:r>
                <a:rPr lang="zh-CN" altLang="en-US" sz="3200" b="1" dirty="0">
                  <a:solidFill>
                    <a:schemeClr val="accent1"/>
                  </a:solidFill>
                  <a:effectLst/>
                  <a:latin typeface="微软雅黑" panose="020B0503020204020204" pitchFamily="34" charset="-122"/>
                  <a:ea typeface="微软雅黑" panose="020B0503020204020204" pitchFamily="34" charset="-122"/>
                  <a:cs typeface="宋体" panose="02010600030101010101" pitchFamily="2" charset="-122"/>
                </a:rPr>
                <a:t>开发平台</a:t>
              </a:r>
              <a:endParaRPr lang="zh-CN" altLang="en-US" sz="3200" b="1" dirty="0">
                <a:solidFill>
                  <a:schemeClr val="accent1"/>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30" name="直接箭头连接符 129"/>
            <p:cNvCxnSpPr/>
            <p:nvPr/>
          </p:nvCxnSpPr>
          <p:spPr>
            <a:xfrm>
              <a:off x="5796" y="4489"/>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1076960" y="795020"/>
            <a:ext cx="3427095" cy="398780"/>
            <a:chOff x="6851" y="1967"/>
            <a:chExt cx="5397" cy="628"/>
          </a:xfrm>
        </p:grpSpPr>
        <p:sp>
          <p:nvSpPr>
            <p:cNvPr id="136" name="文本框 135"/>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操作系统</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7" name="直接箭头连接符 136"/>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39" name="图片 138"/>
          <p:cNvPicPr>
            <a:picLocks noChangeAspect="1"/>
          </p:cNvPicPr>
          <p:nvPr>
            <p:custDataLst>
              <p:tags r:id="rId2"/>
            </p:custDataLst>
          </p:nvPr>
        </p:nvPicPr>
        <p:blipFill>
          <a:blip r:embed="rId3"/>
          <a:stretch>
            <a:fillRect/>
          </a:stretch>
        </p:blipFill>
        <p:spPr>
          <a:xfrm>
            <a:off x="704215" y="1335405"/>
            <a:ext cx="1282065" cy="664845"/>
          </a:xfrm>
          <a:prstGeom prst="rect">
            <a:avLst/>
          </a:prstGeom>
        </p:spPr>
      </p:pic>
      <p:pic>
        <p:nvPicPr>
          <p:cNvPr id="141" name="图片 140"/>
          <p:cNvPicPr>
            <a:picLocks noChangeAspect="1"/>
          </p:cNvPicPr>
          <p:nvPr>
            <p:custDataLst>
              <p:tags r:id="rId4"/>
            </p:custDataLst>
          </p:nvPr>
        </p:nvPicPr>
        <p:blipFill>
          <a:blip r:embed="rId5"/>
          <a:stretch>
            <a:fillRect/>
          </a:stretch>
        </p:blipFill>
        <p:spPr>
          <a:xfrm>
            <a:off x="2141220" y="1335405"/>
            <a:ext cx="1410335" cy="671830"/>
          </a:xfrm>
          <a:prstGeom prst="rect">
            <a:avLst/>
          </a:prstGeom>
        </p:spPr>
      </p:pic>
      <p:pic>
        <p:nvPicPr>
          <p:cNvPr id="142" name="图片 141"/>
          <p:cNvPicPr>
            <a:picLocks noChangeAspect="1"/>
          </p:cNvPicPr>
          <p:nvPr>
            <p:custDataLst>
              <p:tags r:id="rId6"/>
            </p:custDataLst>
          </p:nvPr>
        </p:nvPicPr>
        <p:blipFill>
          <a:blip r:embed="rId7"/>
          <a:stretch>
            <a:fillRect/>
          </a:stretch>
        </p:blipFill>
        <p:spPr>
          <a:xfrm>
            <a:off x="1014730" y="2962910"/>
            <a:ext cx="597535" cy="705485"/>
          </a:xfrm>
          <a:prstGeom prst="rect">
            <a:avLst/>
          </a:prstGeom>
        </p:spPr>
      </p:pic>
      <p:grpSp>
        <p:nvGrpSpPr>
          <p:cNvPr id="143" name="组合 142"/>
          <p:cNvGrpSpPr/>
          <p:nvPr/>
        </p:nvGrpSpPr>
        <p:grpSpPr>
          <a:xfrm>
            <a:off x="922020" y="2446020"/>
            <a:ext cx="3427095" cy="398780"/>
            <a:chOff x="6851" y="1967"/>
            <a:chExt cx="5397" cy="628"/>
          </a:xfrm>
        </p:grpSpPr>
        <p:sp>
          <p:nvSpPr>
            <p:cNvPr id="144" name="文本框 143"/>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开发工具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5" name="直接箭头连接符 144"/>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47" name="图片 146"/>
          <p:cNvPicPr>
            <a:picLocks noChangeAspect="1"/>
          </p:cNvPicPr>
          <p:nvPr>
            <p:custDataLst>
              <p:tags r:id="rId8"/>
            </p:custDataLst>
          </p:nvPr>
        </p:nvPicPr>
        <p:blipFill>
          <a:blip r:embed="rId9"/>
          <a:stretch>
            <a:fillRect/>
          </a:stretch>
        </p:blipFill>
        <p:spPr>
          <a:xfrm>
            <a:off x="2226945" y="2962910"/>
            <a:ext cx="678815" cy="678815"/>
          </a:xfrm>
          <a:prstGeom prst="rect">
            <a:avLst/>
          </a:prstGeom>
        </p:spPr>
      </p:pic>
      <p:grpSp>
        <p:nvGrpSpPr>
          <p:cNvPr id="149" name="组合 148"/>
          <p:cNvGrpSpPr/>
          <p:nvPr/>
        </p:nvGrpSpPr>
        <p:grpSpPr>
          <a:xfrm>
            <a:off x="820420" y="3969385"/>
            <a:ext cx="3769995" cy="398780"/>
            <a:chOff x="6851" y="1967"/>
            <a:chExt cx="5937" cy="628"/>
          </a:xfrm>
        </p:grpSpPr>
        <p:sp>
          <p:nvSpPr>
            <p:cNvPr id="150" name="文本框 149"/>
            <p:cNvSpPr txBox="1"/>
            <p:nvPr/>
          </p:nvSpPr>
          <p:spPr>
            <a:xfrm>
              <a:off x="8602" y="1967"/>
              <a:ext cx="27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Web服务器</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1" name="直接箭头连接符 150"/>
            <p:cNvCxnSpPr/>
            <p:nvPr/>
          </p:nvCxnSpPr>
          <p:spPr>
            <a:xfrm>
              <a:off x="1105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p:custDataLst>
              <p:tags r:id="rId10"/>
            </p:custDataLst>
          </p:nvPr>
        </p:nvPicPr>
        <p:blipFill>
          <a:blip r:embed="rId11"/>
          <a:stretch>
            <a:fillRect/>
          </a:stretch>
        </p:blipFill>
        <p:spPr>
          <a:xfrm>
            <a:off x="1121410" y="4368165"/>
            <a:ext cx="1058545" cy="600710"/>
          </a:xfrm>
          <a:prstGeom prst="rect">
            <a:avLst/>
          </a:prstGeom>
        </p:spPr>
      </p:pic>
      <p:grpSp>
        <p:nvGrpSpPr>
          <p:cNvPr id="154" name="组合 153"/>
          <p:cNvGrpSpPr/>
          <p:nvPr/>
        </p:nvGrpSpPr>
        <p:grpSpPr>
          <a:xfrm>
            <a:off x="5255895" y="460375"/>
            <a:ext cx="3427095" cy="398780"/>
            <a:chOff x="6851" y="1967"/>
            <a:chExt cx="5397" cy="628"/>
          </a:xfrm>
        </p:grpSpPr>
        <p:sp>
          <p:nvSpPr>
            <p:cNvPr id="155" name="文本框 154"/>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版本控制</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6" name="直接箭头连接符 155"/>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58" name="图片 157"/>
          <p:cNvPicPr>
            <a:picLocks noChangeAspect="1"/>
          </p:cNvPicPr>
          <p:nvPr>
            <p:custDataLst>
              <p:tags r:id="rId12"/>
            </p:custDataLst>
          </p:nvPr>
        </p:nvPicPr>
        <p:blipFill>
          <a:blip r:embed="rId13"/>
          <a:stretch>
            <a:fillRect/>
          </a:stretch>
        </p:blipFill>
        <p:spPr>
          <a:xfrm>
            <a:off x="6057900" y="935355"/>
            <a:ext cx="1706245" cy="678180"/>
          </a:xfrm>
          <a:prstGeom prst="rect">
            <a:avLst/>
          </a:prstGeom>
        </p:spPr>
      </p:pic>
      <p:grpSp>
        <p:nvGrpSpPr>
          <p:cNvPr id="159" name="组合 158"/>
          <p:cNvGrpSpPr/>
          <p:nvPr/>
        </p:nvGrpSpPr>
        <p:grpSpPr>
          <a:xfrm>
            <a:off x="5042535" y="1939925"/>
            <a:ext cx="3983355" cy="398780"/>
            <a:chOff x="6851" y="1967"/>
            <a:chExt cx="6273" cy="628"/>
          </a:xfrm>
        </p:grpSpPr>
        <p:sp>
          <p:nvSpPr>
            <p:cNvPr id="160" name="文本框 159"/>
            <p:cNvSpPr txBox="1"/>
            <p:nvPr/>
          </p:nvSpPr>
          <p:spPr>
            <a:xfrm>
              <a:off x="8527" y="1967"/>
              <a:ext cx="2867"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团队协作工具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1" name="直接箭头连接符 160"/>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63" name="图片 162"/>
          <p:cNvPicPr>
            <a:picLocks noChangeAspect="1"/>
          </p:cNvPicPr>
          <p:nvPr>
            <p:custDataLst>
              <p:tags r:id="rId14"/>
            </p:custDataLst>
          </p:nvPr>
        </p:nvPicPr>
        <p:blipFill>
          <a:blip r:embed="rId15"/>
          <a:stretch>
            <a:fillRect/>
          </a:stretch>
        </p:blipFill>
        <p:spPr>
          <a:xfrm>
            <a:off x="6452235" y="2446020"/>
            <a:ext cx="1031240" cy="659765"/>
          </a:xfrm>
          <a:prstGeom prst="rect">
            <a:avLst/>
          </a:prstGeom>
        </p:spPr>
      </p:pic>
      <p:grpSp>
        <p:nvGrpSpPr>
          <p:cNvPr id="166" name="组合 165"/>
          <p:cNvGrpSpPr/>
          <p:nvPr/>
        </p:nvGrpSpPr>
        <p:grpSpPr>
          <a:xfrm>
            <a:off x="5203190" y="3419475"/>
            <a:ext cx="3983355" cy="706755"/>
            <a:chOff x="6851" y="1967"/>
            <a:chExt cx="6273" cy="1113"/>
          </a:xfrm>
        </p:grpSpPr>
        <p:sp>
          <p:nvSpPr>
            <p:cNvPr id="167" name="文本框 166"/>
            <p:cNvSpPr txBox="1"/>
            <p:nvPr/>
          </p:nvSpPr>
          <p:spPr>
            <a:xfrm>
              <a:off x="8818" y="1967"/>
              <a:ext cx="2867" cy="1113"/>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容器化平台</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/DevOps</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8" name="直接箭头连接符 167"/>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72" name="图片 171" descr="th"/>
          <p:cNvPicPr>
            <a:picLocks noChangeAspect="1"/>
          </p:cNvPicPr>
          <p:nvPr/>
        </p:nvPicPr>
        <p:blipFill>
          <a:blip r:embed="rId16"/>
          <a:stretch>
            <a:fillRect/>
          </a:stretch>
        </p:blipFill>
        <p:spPr>
          <a:xfrm>
            <a:off x="3878580" y="1327150"/>
            <a:ext cx="673100" cy="673100"/>
          </a:xfrm>
          <a:prstGeom prst="rect">
            <a:avLst/>
          </a:prstGeom>
        </p:spPr>
      </p:pic>
      <p:pic>
        <p:nvPicPr>
          <p:cNvPr id="173" name="图片 172" descr="Docker-Symbol"/>
          <p:cNvPicPr>
            <a:picLocks noChangeAspect="1"/>
          </p:cNvPicPr>
          <p:nvPr/>
        </p:nvPicPr>
        <p:blipFill>
          <a:blip r:embed="rId17"/>
          <a:stretch>
            <a:fillRect/>
          </a:stretch>
        </p:blipFill>
        <p:spPr>
          <a:xfrm>
            <a:off x="6627495" y="4126230"/>
            <a:ext cx="1299845" cy="731520"/>
          </a:xfrm>
          <a:prstGeom prst="rect">
            <a:avLst/>
          </a:prstGeom>
        </p:spPr>
      </p:pic>
      <p:pic>
        <p:nvPicPr>
          <p:cNvPr id="174" name="图片 173" descr="th (1)"/>
          <p:cNvPicPr>
            <a:picLocks noChangeAspect="1"/>
          </p:cNvPicPr>
          <p:nvPr/>
        </p:nvPicPr>
        <p:blipFill>
          <a:blip r:embed="rId18"/>
          <a:stretch>
            <a:fillRect/>
          </a:stretch>
        </p:blipFill>
        <p:spPr>
          <a:xfrm>
            <a:off x="2882900" y="4368165"/>
            <a:ext cx="608965" cy="608965"/>
          </a:xfrm>
          <a:prstGeom prst="rect">
            <a:avLst/>
          </a:prstGeom>
        </p:spPr>
      </p:pic>
      <p:pic>
        <p:nvPicPr>
          <p:cNvPr id="175" name="图片 174" descr="th (2)"/>
          <p:cNvPicPr>
            <a:picLocks noChangeAspect="1"/>
          </p:cNvPicPr>
          <p:nvPr/>
        </p:nvPicPr>
        <p:blipFill>
          <a:blip r:embed="rId19"/>
          <a:stretch>
            <a:fillRect/>
          </a:stretch>
        </p:blipFill>
        <p:spPr>
          <a:xfrm>
            <a:off x="3405505" y="2944495"/>
            <a:ext cx="913130" cy="734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28" name="组合 127"/>
          <p:cNvGrpSpPr/>
          <p:nvPr/>
        </p:nvGrpSpPr>
        <p:grpSpPr>
          <a:xfrm>
            <a:off x="171450" y="1"/>
            <a:ext cx="2642870" cy="830580"/>
            <a:chOff x="2694" y="3850"/>
            <a:chExt cx="4162" cy="1308"/>
          </a:xfrm>
        </p:grpSpPr>
        <p:sp>
          <p:nvSpPr>
            <p:cNvPr id="129" name="矩形 128"/>
            <p:cNvSpPr/>
            <p:nvPr/>
          </p:nvSpPr>
          <p:spPr>
            <a:xfrm>
              <a:off x="2694" y="3850"/>
              <a:ext cx="4162" cy="1308"/>
            </a:xfrm>
            <a:prstGeom prst="rect">
              <a:avLst/>
            </a:prstGeom>
            <a:noFill/>
          </p:spPr>
          <p:txBody>
            <a:bodyPr wrap="square" rtlCol="0" anchor="ctr" anchorCtr="0"/>
            <a:p>
              <a:pPr algn="l"/>
              <a:r>
                <a:rPr lang="zh-CN" altLang="en-US" sz="3200" b="1" dirty="0">
                  <a:solidFill>
                    <a:schemeClr val="accent1"/>
                  </a:solidFill>
                  <a:effectLst/>
                  <a:latin typeface="微软雅黑" panose="020B0503020204020204" pitchFamily="34" charset="-122"/>
                  <a:ea typeface="微软雅黑" panose="020B0503020204020204" pitchFamily="34" charset="-122"/>
                  <a:cs typeface="宋体" panose="02010600030101010101" pitchFamily="2" charset="-122"/>
                </a:rPr>
                <a:t>技术栈</a:t>
              </a:r>
              <a:endParaRPr lang="zh-CN" altLang="en-US" sz="3200" b="1" dirty="0">
                <a:solidFill>
                  <a:schemeClr val="accent1"/>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30" name="直接箭头连接符 129"/>
            <p:cNvCxnSpPr/>
            <p:nvPr/>
          </p:nvCxnSpPr>
          <p:spPr>
            <a:xfrm>
              <a:off x="5126" y="4489"/>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1076960" y="795020"/>
            <a:ext cx="3427095" cy="398780"/>
            <a:chOff x="6851" y="1967"/>
            <a:chExt cx="5397" cy="628"/>
          </a:xfrm>
        </p:grpSpPr>
        <p:sp>
          <p:nvSpPr>
            <p:cNvPr id="136" name="文本框 135"/>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项目框架</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7" name="直接箭头连接符 136"/>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a:off x="922020" y="2446020"/>
            <a:ext cx="3427095" cy="368300"/>
            <a:chOff x="6851" y="1967"/>
            <a:chExt cx="5397" cy="580"/>
          </a:xfrm>
        </p:grpSpPr>
        <p:sp>
          <p:nvSpPr>
            <p:cNvPr id="144" name="文本框 143"/>
            <p:cNvSpPr txBox="1"/>
            <p:nvPr/>
          </p:nvSpPr>
          <p:spPr>
            <a:xfrm>
              <a:off x="8442" y="1967"/>
              <a:ext cx="2145" cy="580"/>
            </a:xfrm>
            <a:prstGeom prst="rect">
              <a:avLst/>
            </a:prstGeom>
            <a:noFill/>
          </p:spPr>
          <p:txBody>
            <a:bodyPr wrap="square" rtlCol="0">
              <a:spAutoFit/>
            </a:bodyPr>
            <a:p>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微服务组件</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5" name="直接箭头连接符 144"/>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802005" y="3864610"/>
            <a:ext cx="3769995" cy="398780"/>
            <a:chOff x="6851" y="1967"/>
            <a:chExt cx="5937" cy="628"/>
          </a:xfrm>
        </p:grpSpPr>
        <p:sp>
          <p:nvSpPr>
            <p:cNvPr id="150" name="文本框 149"/>
            <p:cNvSpPr txBox="1"/>
            <p:nvPr/>
          </p:nvSpPr>
          <p:spPr>
            <a:xfrm>
              <a:off x="8602" y="1967"/>
              <a:ext cx="27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数据存储</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1" name="直接箭头连接符 150"/>
            <p:cNvCxnSpPr/>
            <p:nvPr/>
          </p:nvCxnSpPr>
          <p:spPr>
            <a:xfrm>
              <a:off x="1105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5255895" y="460375"/>
            <a:ext cx="3427095" cy="368300"/>
            <a:chOff x="6851" y="1967"/>
            <a:chExt cx="5397" cy="580"/>
          </a:xfrm>
        </p:grpSpPr>
        <p:sp>
          <p:nvSpPr>
            <p:cNvPr id="155" name="文本框 154"/>
            <p:cNvSpPr txBox="1"/>
            <p:nvPr/>
          </p:nvSpPr>
          <p:spPr>
            <a:xfrm>
              <a:off x="8442" y="1967"/>
              <a:ext cx="2145" cy="580"/>
            </a:xfrm>
            <a:prstGeom prst="rect">
              <a:avLst/>
            </a:prstGeom>
            <a:noFill/>
          </p:spPr>
          <p:txBody>
            <a:bodyPr wrap="square" rtlCol="0">
              <a:spAutoFit/>
            </a:bodyPr>
            <a:p>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其他中间件</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6" name="直接箭头连接符 155"/>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6" name="组合 165"/>
          <p:cNvGrpSpPr/>
          <p:nvPr/>
        </p:nvGrpSpPr>
        <p:grpSpPr>
          <a:xfrm>
            <a:off x="5255895" y="2771140"/>
            <a:ext cx="3983355" cy="398780"/>
            <a:chOff x="6851" y="1967"/>
            <a:chExt cx="6273" cy="628"/>
          </a:xfrm>
        </p:grpSpPr>
        <p:sp>
          <p:nvSpPr>
            <p:cNvPr id="167" name="文本框 166"/>
            <p:cNvSpPr txBox="1"/>
            <p:nvPr/>
          </p:nvSpPr>
          <p:spPr>
            <a:xfrm>
              <a:off x="8818" y="1967"/>
              <a:ext cx="2867"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环境配置工具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8" name="直接箭头连接符 167"/>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73" name="图片 172" descr="Docker-Symbol"/>
          <p:cNvPicPr>
            <a:picLocks noChangeAspect="1"/>
          </p:cNvPicPr>
          <p:nvPr/>
        </p:nvPicPr>
        <p:blipFill>
          <a:blip r:embed="rId2"/>
          <a:stretch>
            <a:fillRect/>
          </a:stretch>
        </p:blipFill>
        <p:spPr>
          <a:xfrm>
            <a:off x="6504940" y="3418205"/>
            <a:ext cx="1476375" cy="831215"/>
          </a:xfrm>
          <a:prstGeom prst="rect">
            <a:avLst/>
          </a:prstGeom>
        </p:spPr>
      </p:pic>
      <p:pic>
        <p:nvPicPr>
          <p:cNvPr id="2" name="图片 1" descr="spring-boot-1_5zDxm9B"/>
          <p:cNvPicPr>
            <a:picLocks noChangeAspect="1"/>
          </p:cNvPicPr>
          <p:nvPr/>
        </p:nvPicPr>
        <p:blipFill>
          <a:blip r:embed="rId3"/>
          <a:stretch>
            <a:fillRect/>
          </a:stretch>
        </p:blipFill>
        <p:spPr>
          <a:xfrm>
            <a:off x="1310640" y="1348740"/>
            <a:ext cx="938530" cy="938530"/>
          </a:xfrm>
          <a:prstGeom prst="rect">
            <a:avLst/>
          </a:prstGeom>
        </p:spPr>
      </p:pic>
      <p:pic>
        <p:nvPicPr>
          <p:cNvPr id="4" name="图片 3" descr="th (3)"/>
          <p:cNvPicPr>
            <a:picLocks noChangeAspect="1"/>
          </p:cNvPicPr>
          <p:nvPr/>
        </p:nvPicPr>
        <p:blipFill>
          <a:blip r:embed="rId4"/>
          <a:stretch>
            <a:fillRect/>
          </a:stretch>
        </p:blipFill>
        <p:spPr>
          <a:xfrm>
            <a:off x="2857500" y="1323975"/>
            <a:ext cx="1461135" cy="912495"/>
          </a:xfrm>
          <a:prstGeom prst="rect">
            <a:avLst/>
          </a:prstGeom>
        </p:spPr>
      </p:pic>
      <p:pic>
        <p:nvPicPr>
          <p:cNvPr id="5" name="图片 4" descr="TB1qqkLKxnaK1RjSZFBXXcW7VXa-1830-982"/>
          <p:cNvPicPr>
            <a:picLocks noChangeAspect="1"/>
          </p:cNvPicPr>
          <p:nvPr/>
        </p:nvPicPr>
        <p:blipFill>
          <a:blip r:embed="rId5"/>
          <a:stretch>
            <a:fillRect/>
          </a:stretch>
        </p:blipFill>
        <p:spPr>
          <a:xfrm>
            <a:off x="285115" y="2941320"/>
            <a:ext cx="1262380" cy="677545"/>
          </a:xfrm>
          <a:prstGeom prst="rect">
            <a:avLst/>
          </a:prstGeom>
        </p:spPr>
      </p:pic>
      <p:pic>
        <p:nvPicPr>
          <p:cNvPr id="6" name="图片 5" descr="th (4)"/>
          <p:cNvPicPr>
            <a:picLocks noChangeAspect="1"/>
          </p:cNvPicPr>
          <p:nvPr/>
        </p:nvPicPr>
        <p:blipFill>
          <a:blip r:embed="rId6"/>
          <a:stretch>
            <a:fillRect/>
          </a:stretch>
        </p:blipFill>
        <p:spPr>
          <a:xfrm>
            <a:off x="1729740" y="2940050"/>
            <a:ext cx="1357630" cy="678815"/>
          </a:xfrm>
          <a:prstGeom prst="rect">
            <a:avLst/>
          </a:prstGeom>
        </p:spPr>
      </p:pic>
      <p:pic>
        <p:nvPicPr>
          <p:cNvPr id="7" name="图片 6" descr="20230130142458"/>
          <p:cNvPicPr>
            <a:picLocks noChangeAspect="1"/>
          </p:cNvPicPr>
          <p:nvPr/>
        </p:nvPicPr>
        <p:blipFill>
          <a:blip r:embed="rId7"/>
          <a:stretch>
            <a:fillRect/>
          </a:stretch>
        </p:blipFill>
        <p:spPr>
          <a:xfrm>
            <a:off x="3352800" y="2940050"/>
            <a:ext cx="1100455" cy="677545"/>
          </a:xfrm>
          <a:prstGeom prst="rect">
            <a:avLst/>
          </a:prstGeom>
        </p:spPr>
      </p:pic>
      <p:pic>
        <p:nvPicPr>
          <p:cNvPr id="8" name="图片 7" descr="mysql_PNG23"/>
          <p:cNvPicPr>
            <a:picLocks noChangeAspect="1"/>
          </p:cNvPicPr>
          <p:nvPr/>
        </p:nvPicPr>
        <p:blipFill>
          <a:blip r:embed="rId8"/>
          <a:stretch>
            <a:fillRect/>
          </a:stretch>
        </p:blipFill>
        <p:spPr>
          <a:xfrm>
            <a:off x="615315" y="4281170"/>
            <a:ext cx="695325" cy="695325"/>
          </a:xfrm>
          <a:prstGeom prst="rect">
            <a:avLst/>
          </a:prstGeom>
        </p:spPr>
      </p:pic>
      <p:pic>
        <p:nvPicPr>
          <p:cNvPr id="9" name="图片 8" descr="cassandra"/>
          <p:cNvPicPr>
            <a:picLocks noChangeAspect="1"/>
          </p:cNvPicPr>
          <p:nvPr/>
        </p:nvPicPr>
        <p:blipFill>
          <a:blip r:embed="rId9"/>
          <a:stretch>
            <a:fillRect/>
          </a:stretch>
        </p:blipFill>
        <p:spPr>
          <a:xfrm>
            <a:off x="1666240" y="4296410"/>
            <a:ext cx="953770" cy="659765"/>
          </a:xfrm>
          <a:prstGeom prst="rect">
            <a:avLst/>
          </a:prstGeom>
        </p:spPr>
      </p:pic>
      <p:pic>
        <p:nvPicPr>
          <p:cNvPr id="11" name="图片 10" descr="d564328a375317ef161e79aa5292648c"/>
          <p:cNvPicPr>
            <a:picLocks noChangeAspect="1"/>
          </p:cNvPicPr>
          <p:nvPr/>
        </p:nvPicPr>
        <p:blipFill>
          <a:blip r:embed="rId10"/>
          <a:stretch>
            <a:fillRect/>
          </a:stretch>
        </p:blipFill>
        <p:spPr>
          <a:xfrm>
            <a:off x="3176905" y="4249420"/>
            <a:ext cx="360680" cy="730885"/>
          </a:xfrm>
          <a:prstGeom prst="rect">
            <a:avLst/>
          </a:prstGeom>
        </p:spPr>
      </p:pic>
      <p:pic>
        <p:nvPicPr>
          <p:cNvPr id="12" name="图片 11" descr="th (5)"/>
          <p:cNvPicPr>
            <a:picLocks noChangeAspect="1"/>
          </p:cNvPicPr>
          <p:nvPr/>
        </p:nvPicPr>
        <p:blipFill>
          <a:blip r:embed="rId11"/>
          <a:stretch>
            <a:fillRect/>
          </a:stretch>
        </p:blipFill>
        <p:spPr>
          <a:xfrm>
            <a:off x="3905250" y="4196715"/>
            <a:ext cx="836295" cy="836295"/>
          </a:xfrm>
          <a:prstGeom prst="rect">
            <a:avLst/>
          </a:prstGeom>
        </p:spPr>
      </p:pic>
      <p:pic>
        <p:nvPicPr>
          <p:cNvPr id="13" name="图片 12" descr="th (6)"/>
          <p:cNvPicPr>
            <a:picLocks noChangeAspect="1"/>
          </p:cNvPicPr>
          <p:nvPr/>
        </p:nvPicPr>
        <p:blipFill>
          <a:blip r:embed="rId12"/>
          <a:stretch>
            <a:fillRect/>
          </a:stretch>
        </p:blipFill>
        <p:spPr>
          <a:xfrm>
            <a:off x="4608195" y="2940050"/>
            <a:ext cx="647700" cy="647700"/>
          </a:xfrm>
          <a:prstGeom prst="rect">
            <a:avLst/>
          </a:prstGeom>
        </p:spPr>
      </p:pic>
      <p:pic>
        <p:nvPicPr>
          <p:cNvPr id="14" name="图片 13" descr="th (7)"/>
          <p:cNvPicPr>
            <a:picLocks noChangeAspect="1"/>
          </p:cNvPicPr>
          <p:nvPr/>
        </p:nvPicPr>
        <p:blipFill>
          <a:blip r:embed="rId13"/>
          <a:stretch>
            <a:fillRect/>
          </a:stretch>
        </p:blipFill>
        <p:spPr>
          <a:xfrm>
            <a:off x="5618480" y="950595"/>
            <a:ext cx="768350" cy="768350"/>
          </a:xfrm>
          <a:prstGeom prst="rect">
            <a:avLst/>
          </a:prstGeom>
        </p:spPr>
      </p:pic>
      <p:pic>
        <p:nvPicPr>
          <p:cNvPr id="15" name="图片 14" descr="th (8)"/>
          <p:cNvPicPr>
            <a:picLocks noChangeAspect="1"/>
          </p:cNvPicPr>
          <p:nvPr/>
        </p:nvPicPr>
        <p:blipFill>
          <a:blip r:embed="rId14"/>
          <a:stretch>
            <a:fillRect/>
          </a:stretch>
        </p:blipFill>
        <p:spPr>
          <a:xfrm>
            <a:off x="7305675" y="950595"/>
            <a:ext cx="864870" cy="864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769_4*l_h_i*1_3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101.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9_4*l_h_f*1_3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1.1436220472441,&quot;left&quot;:35.97874015748032,&quot;top&quot;:93.7955905511811,&quot;width&quot;:876.0496850393699}"/>
</p:tagLst>
</file>

<file path=ppt/tags/tag102.xml><?xml version="1.0" encoding="utf-8"?>
<p:tagLst xmlns:p="http://schemas.openxmlformats.org/presentationml/2006/main">
  <p:tag name="KSO_WM_UNIT_PLACING_PICTURE_USER_VIEWPORT" val="{&quot;height&quot;:4369,&quot;width&quot;:7210}"/>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2689.610855760582,&quot;width&quot;:4455.357057949926}"/>
  <p:tag name="KSO_WM_UNIT_PLACING_PICTURE_USER_RELATIVERECTANGLE_SMARTMENU" val="{&quot;bottom&quot;:0,&quot;left&quot;:0,&quot;right&quot;:0,&quot;top&quot;:0}"/>
</p:tagLst>
</file>

<file path=ppt/tags/tag103.xml><?xml version="1.0" encoding="utf-8"?>
<p:tagLst xmlns:p="http://schemas.openxmlformats.org/presentationml/2006/main">
  <p:tag name="KSO_WM_UNIT_PLACING_PICTURE_USER_VIEWPORT" val="{&quot;height&quot;:1683,&quot;width&quot;:8412}"/>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1842.18907099723,&quot;width&quot;:9650.656548943023}"/>
  <p:tag name="KSO_WM_UNIT_PLACING_PICTURE_USER_RELATIVERECTANGLE_SMARTMENU" val="{&quot;bottom&quot;:0,&quot;left&quot;:0,&quot;right&quot;:0,&quot;top&quot;:0}"/>
</p:tagLst>
</file>

<file path=ppt/tags/tag104.xml><?xml version="1.0" encoding="utf-8"?>
<p:tagLst xmlns:p="http://schemas.openxmlformats.org/presentationml/2006/main">
  <p:tag name="KSO_WM_UNIT_PLACING_PICTURE_USER_VIEWPORT" val="{&quot;height&quot;:3517,&quot;width&quot;:6550}"/>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2689.610855760582,&quot;width&quot;:5045.299490993098}"/>
  <p:tag name="KSO_WM_UNIT_PLACING_PICTURE_USER_RELATIVERECTANGLE_SMARTMENU" val="{&quot;bottom&quot;:0,&quot;left&quot;:0,&quot;right&quot;:0,&quot;top&quot;:0}"/>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8996e9951f4045379a892feef2cae2bf"/>
  <p:tag name="KSO_WM_UNIT_DECORATE_INFO" val="{&quot;DecorateInfoH&quot;:{&quot;IsAbs&quot;:false},&quot;DecorateInfoW&quot;:{&quot;IsAbs&quot;:false},&quot;DecorateInfoX&quot;:{&quot;IsAbs&quot;:false,&quot;Pos&quot;:1},&quot;DecorateInfoY&quot;:{&quot;IsAbs&quot;:false,&quot;Pos&quot;:1},&quot;ReferentInfo&quot;:{&quot;Id&quot;:&quot;ebbd7dbaaa5d4585a4419c8582966763&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60656eb54054ed1e2fb7fe8e"/>
  <p:tag name="KSO_WM_TEMPLATE_ASSEMBLE_GROUPID" val="60656eb54054ed1e2fb7fe8e"/>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dce29a755a434b7e9f32f8eab0e4847b"/>
  <p:tag name="KSO_WM_UNIT_DECORATE_INFO" val="{&quot;DecorateInfoH&quot;:{&quot;IsAbs&quot;:true},&quot;DecorateInfoW&quot;:{&quot;IsAbs&quot;:true},&quot;DecorateInfoX&quot;:{&quot;IsAbs&quot;:true,&quot;Pos&quot;:0},&quot;DecorateInfoY&quot;:{&quot;IsAbs&quot;:true,&quot;Pos&quot;:0},&quot;ReferentInfo&quot;:{&quot;Id&quot;:&quot;ebbd7dbaaa5d4585a4419c8582966763&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b54054ed1e2fb7fe8e"/>
  <p:tag name="KSO_WM_TEMPLATE_ASSEMBLE_GROUPID" val="60656eb54054ed1e2fb7fe8e"/>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951328fc8cde41748ba417e5b9179926"/>
  <p:tag name="KSO_WM_UNIT_DECORATE_INFO" val="{&quot;DecorateInfoH&quot;:{&quot;IsAbs&quot;:true},&quot;DecorateInfoW&quot;:{&quot;IsAbs&quot;:true},&quot;DecorateInfoX&quot;:{&quot;IsAbs&quot;:true,&quot;Pos&quot;:2},&quot;DecorateInfoY&quot;:{&quot;IsAbs&quot;:true,&quot;Pos&quot;:2},&quot;ReferentInfo&quot;:{&quot;Id&quot;:&quot;ebbd7dbaaa5d4585a4419c8582966763&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60656eb54054ed1e2fb7fe8e"/>
  <p:tag name="KSO_WM_TEMPLATE_ASSEMBLE_GROUPID" val="60656eb54054ed1e2fb7fe8e"/>
</p:tagLst>
</file>

<file path=ppt/tags/tag108.xml><?xml version="1.0" encoding="utf-8"?>
<p:tagLst xmlns:p="http://schemas.openxmlformats.org/presentationml/2006/main">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303"/>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7&quot;,&quot;maxSize&quot;:{&quot;size1&quot;:31.1},&quot;minSize&quot;:{&quot;size1&quot;:20},&quot;normalSize&quot;:{&quot;size1&quot;:22.2},&quot;subLayout&quot;:[{&quot;id&quot;:&quot;2021-04-01T15:14:57&quot;,&quot;margin&quot;:{&quot;bottom&quot;:0.21199998259544373,&quot;left&quot;:1.6929999589920044,&quot;right&quot;:1.6929999589920044,&quot;top&quot;:1.6929999589920044},&quot;type&quot;:0},{&quot;id&quot;:&quot;2021-04-01T15:14:57&quot;,&quot;margin&quot;:{&quot;bottom&quot;:2.117000102996826,&quot;left&quot;:5.502999782562256,&quot;right&quot;:5.502999782562256,&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1"/>
  <p:tag name="KSO_WM_TEMPLATE_ASSEMBLE_XID" val="60656eb54054ed1e2fb7fe8e"/>
  <p:tag name="KSO_WM_TEMPLATE_ASSEMBLE_GROUPID" val="60656eb54054ed1e2fb7fe8e"/>
</p:tagLst>
</file>

<file path=ppt/tags/tag1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3_1*f*1"/>
  <p:tag name="KSO_WM_TEMPLATE_CATEGORY" val="diagram"/>
  <p:tag name="KSO_WM_TEMPLATE_INDEX" val="2021268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7efa2411545e4d639028ba3e50efe0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de7e87ebf4449f092609a6e253eae25"/>
  <p:tag name="KSO_WM_UNIT_TEXT_FILL_FORE_SCHEMECOLOR_INDEX_BRIGHTNESS" val="0.25"/>
  <p:tag name="KSO_WM_UNIT_TEXT_FILL_FORE_SCHEMECOLOR_INDEX" val="13"/>
  <p:tag name="KSO_WM_UNIT_TEXT_FILL_TYPE" val="1"/>
  <p:tag name="KSO_WM_TEMPLATE_ASSEMBLE_XID" val="60656f594054ed1e2fb80878"/>
  <p:tag name="KSO_WM_TEMPLATE_ASSEMBLE_GROUPID" val="60656f594054ed1e2fb80878"/>
</p:tagLst>
</file>

<file path=ppt/tags/tag11.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10.xml><?xml version="1.0" encoding="utf-8"?>
<p:tagLst xmlns:p="http://schemas.openxmlformats.org/presentationml/2006/main">
  <p:tag name="KSO_WM_UNIT_VALUE" val="719*931"/>
  <p:tag name="KSO_WM_UNIT_HIGHLIGHT" val="0"/>
  <p:tag name="KSO_WM_UNIT_COMPATIBLE" val="0"/>
  <p:tag name="KSO_WM_UNIT_DIAGRAM_ISNUMVISUAL" val="0"/>
  <p:tag name="KSO_WM_UNIT_DIAGRAM_ISREFERUNIT" val="0"/>
  <p:tag name="KSO_WM_UNIT_TYPE" val="d"/>
  <p:tag name="KSO_WM_UNIT_INDEX" val="2"/>
  <p:tag name="KSO_WM_UNIT_ID" val="diagram20212683_1*d*2"/>
  <p:tag name="KSO_WM_TEMPLATE_CATEGORY" val="diagram"/>
  <p:tag name="KSO_WM_TEMPLATE_INDEX" val="20212683"/>
  <p:tag name="KSO_WM_UNIT_LAYERLEVEL" val="1"/>
  <p:tag name="KSO_WM_TAG_VERSION" val="1.0"/>
  <p:tag name="KSO_WM_BEAUTIFY_FLAG" val="#wm#"/>
  <p:tag name="KSO_WM_CHIP_GROUPID" val="5e7310da9a230a26b9e88a19"/>
  <p:tag name="KSO_WM_CHIP_XID" val="5e7310da9a230a26b9e88a1a"/>
  <p:tag name="KSO_WM_UNIT_DEC_AREA_ID" val="43eaaf129fe44636baefb64316ebeaf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196bca7ff004bed85b73eb90ee873c3"/>
  <p:tag name="KSO_WM_UNIT_SUPPORT_UNIT_TYPE" val="[&quot;d&quot;,&quot;α&quot;,&quot;β&quot;,&quot;θ&quot;]"/>
  <p:tag name="KSO_WM_TEMPLATE_ASSEMBLE_XID" val="60656f594054ed1e2fb80878"/>
  <p:tag name="KSO_WM_TEMPLATE_ASSEMBLE_GROUPID" val="60656f594054ed1e2fb80878"/>
</p:tagLst>
</file>

<file path=ppt/tags/tag111.xml><?xml version="1.0" encoding="utf-8"?>
<p:tagLst xmlns:p="http://schemas.openxmlformats.org/presentationml/2006/main">
  <p:tag name="KSO_WM_UNIT_VALUE" val="719*2030"/>
  <p:tag name="KSO_WM_UNIT_HIGHLIGHT" val="0"/>
  <p:tag name="KSO_WM_UNIT_COMPATIBLE" val="0"/>
  <p:tag name="KSO_WM_UNIT_DIAGRAM_ISNUMVISUAL" val="0"/>
  <p:tag name="KSO_WM_UNIT_DIAGRAM_ISREFERUNIT" val="0"/>
  <p:tag name="KSO_WM_UNIT_TYPE" val="d"/>
  <p:tag name="KSO_WM_UNIT_INDEX" val="1"/>
  <p:tag name="KSO_WM_UNIT_ID" val="diagram20212683_1*d*1"/>
  <p:tag name="KSO_WM_TEMPLATE_CATEGORY" val="diagram"/>
  <p:tag name="KSO_WM_TEMPLATE_INDEX" val="20212683"/>
  <p:tag name="KSO_WM_UNIT_LAYERLEVEL" val="1"/>
  <p:tag name="KSO_WM_TAG_VERSION" val="1.0"/>
  <p:tag name="KSO_WM_BEAUTIFY_FLAG" val="#wm#"/>
  <p:tag name="KSO_WM_CHIP_GROUPID" val="5e7310da9a230a26b9e88a19"/>
  <p:tag name="KSO_WM_CHIP_XID" val="5e7310da9a230a26b9e88a1a"/>
  <p:tag name="KSO_WM_UNIT_DEC_AREA_ID" val="c15c7db3b2704ef39e2d782e676b7f7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fed30dc538044dea99c7d682c3fcdfd"/>
  <p:tag name="KSO_WM_UNIT_SUPPORT_UNIT_TYPE" val="[&quot;d&quot;,&quot;α&quot;,&quot;β&quot;,&quot;θ&quot;]"/>
  <p:tag name="KSO_WM_TEMPLATE_ASSEMBLE_XID" val="60656f594054ed1e2fb80878"/>
  <p:tag name="KSO_WM_TEMPLATE_ASSEMBLE_GROUPID" val="60656f594054ed1e2fb80878"/>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3_1*i*5"/>
  <p:tag name="KSO_WM_TEMPLATE_CATEGORY" val="diagram"/>
  <p:tag name="KSO_WM_TEMPLATE_INDEX" val="20212683"/>
  <p:tag name="KSO_WM_UNIT_LAYERLEVEL" val="1"/>
  <p:tag name="KSO_WM_TAG_VERSION" val="1.0"/>
  <p:tag name="KSO_WM_BEAUTIFY_FLAG" val="#wm#"/>
  <p:tag name="KSO_WM_UNIT_COLOR_SCHEME_SHAPE_ID" val="16"/>
  <p:tag name="KSO_WM_UNIT_COLOR_SCHEME_PARENT_PAGE" val="0_1"/>
  <p:tag name="KSO_WM_UNIT_DECOLORIZATION" val="1"/>
  <p:tag name="KSO_WM_UNIT_ADJUSTLAYOUT_ID" val="16"/>
  <p:tag name="KSO_WM_UNIT_BLOCK" val="0"/>
  <p:tag name="KSO_WM_UNIT_SM_LIMIT_TYPE" val="0"/>
  <p:tag name="KSO_WM_UNIT_DEC_AREA_ID" val="1868b494f54f4f05b0178a55405627d9"/>
  <p:tag name="KSO_WM_UNIT_DECORATE_INFO" val="{&quot;DecorateInfoH&quot;:{&quot;IsAbs&quot;:true},&quot;DecorateInfoW&quot;:{&quot;IsAbs&quot;:true},&quot;DecorateInfoX&quot;:{&quot;IsAbs&quot;:true,&quot;Pos&quot;:1},&quot;DecorateInfoY&quot;:{&quot;IsAbs&quot;:true,&quot;Pos&quot;:2},&quot;ReferentInfo&quot;:{&quot;Id&quot;:&quot;7efa2411545e4d639028ba3e50efe03a&quot;,&quot;X&quot;:{&quot;Pos&quot;:1},&quot;Y&quot;:{&quot;Pos&quot;:2}},&quot;whChangeMode&quot;:0}"/>
  <p:tag name="KSO_WM_CHIP_GROUPID" val="5ef3209bc6295c63c1a2e089"/>
  <p:tag name="KSO_WM_CHIP_XID" val="5ef3209bc6295c63c1a2e08a"/>
  <p:tag name="KSO_WM_UNIT_LINE_FORE_SCHEMECOLOR_INDEX_BRIGHTNESS" val="-0.25"/>
  <p:tag name="KSO_WM_UNIT_LINE_FORE_SCHEMECOLOR_INDEX" val="14"/>
  <p:tag name="KSO_WM_UNIT_LINE_FILL_TYPE" val="2"/>
  <p:tag name="KSO_WM_TEMPLATE_ASSEMBLE_XID" val="60656f594054ed1e2fb80878"/>
  <p:tag name="KSO_WM_TEMPLATE_ASSEMBLE_GROUPID" val="60656f594054ed1e2fb80878"/>
</p:tagLst>
</file>

<file path=ppt/tags/tag113.xml><?xml version="1.0" encoding="utf-8"?>
<p:tagLst xmlns:p="http://schemas.openxmlformats.org/presentationml/2006/main">
  <p:tag name="KSO_WM_UNIT_PLACING_PICTURE_USER_VIEWPORT" val="{&quot;height&quot;:3591,&quot;width&quot;:6707}"/>
</p:tagLst>
</file>

<file path=ppt/tags/tag114.xml><?xml version="1.0" encoding="utf-8"?>
<p:tagLst xmlns:p="http://schemas.openxmlformats.org/presentationml/2006/main">
  <p:tag name="KSO_WM_UNIT_PLACING_PICTURE_USER_VIEWPORT" val="{&quot;height&quot;:2464,&quot;width&quot;:7416}"/>
</p:tagLst>
</file>

<file path=ppt/tags/tag115.xml><?xml version="1.0" encoding="utf-8"?>
<p:tagLst xmlns:p="http://schemas.openxmlformats.org/presentationml/2006/main">
  <p:tag name="KSO_WM_UNIT_PLACING_PICTURE_USER_VIEWPORT" val="{&quot;height&quot;:3455,&quot;width&quot;:7944}"/>
</p:tagLst>
</file>

<file path=ppt/tags/tag1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46_1*l_h_i*1_1_3"/>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0946_1*l_h_i*1_1_4"/>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0946_1*l_h_i*1_1_5"/>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0946_1*l_h_i*1_1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2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46_1*l_h_i*1_1_2"/>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0946_1*l_h_i*1_1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30946_1*l_h_i*1_1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46_1*l_h_i*1_1_1"/>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0946_1*l_h_i*1_2_5"/>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0946_1*l_h_i*1_2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46_1*l_h_i*1_2_1"/>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0946_1*l_h_i*1_2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0946_1*l_h_i*1_2_4"/>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0946_1*l_h_i*1_2_2"/>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3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8"/>
  <p:tag name="KSO_WM_UNIT_ID" val="diagram20230946_1*l_h_i*1_2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0946_1*l_h_i*1_2_3"/>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0946_1*l_h_i*1_3_3"/>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0946_1*l_h_i*1_3_4"/>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0946_1*l_h_i*1_3_5"/>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0946_1*l_h_i*1_3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0946_1*l_h_i*1_3_2"/>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0946_1*l_h_i*1_3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8"/>
  <p:tag name="KSO_WM_UNIT_ID" val="diagram20230946_1*l_h_i*1_3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0946_1*l_h_i*1_3_1"/>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4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0946_1*l_h_i*1_4_5"/>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0946_1*l_h_i*1_4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0946_1*l_h_i*1_4_1"/>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7"/>
  <p:tag name="KSO_WM_UNIT_ID" val="diagram20230946_1*l_h_i*1_4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0946_1*l_h_i*1_4_4"/>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0946_1*l_h_i*1_4_2"/>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8"/>
  <p:tag name="KSO_WM_UNIT_ID" val="diagram20230946_1*l_h_i*1_4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0946_1*l_h_i*1_4_3"/>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46_1*l_h_f*1_1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46_1*l_h_a*1_1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oduct"/>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46_1*l_h_f*1_2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46_1*l_h_a*1_2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ice"/>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46_1*l_h_f*1_3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46_1*l_h_a*1_3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lace"/>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46_1*l_h_f*1_4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46_1*l_h_a*1_4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omotion"/>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6.xml><?xml version="1.0" encoding="utf-8"?>
<p:tagLst xmlns:p="http://schemas.openxmlformats.org/presentationml/2006/main">
  <p:tag name="RESOURCE_RECORD_KEY" val="{&quot;70&quot;:[3312427]}"/>
</p:tagLst>
</file>

<file path=ppt/tags/tag157.xml><?xml version="1.0" encoding="utf-8"?>
<p:tagLst xmlns:p="http://schemas.openxmlformats.org/presentationml/2006/main">
  <p:tag name="KSO_WM_UNIT_PLACING_PICTURE_USER_VIEWPORT" val="{&quot;height&quot;:4377,&quot;width&quot;:8934}"/>
</p:tagLst>
</file>

<file path=ppt/tags/tag158.xml><?xml version="1.0" encoding="utf-8"?>
<p:tagLst xmlns:p="http://schemas.openxmlformats.org/presentationml/2006/main">
  <p:tag name="commondata" val="eyJoZGlkIjoiNmE4YWE2NWM2NjkyMzUxOGRkNDNkNjJlMmYxYjJlZDkifQ=="/>
  <p:tag name="FULLTEXTBEAUTIFYED" val="1"/>
  <p:tag name="resource_record_key" val="{&quot;70&quot;:[3312427]}"/>
</p:tagLst>
</file>

<file path=ppt/tags/tag16.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7.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8.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9.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1.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2.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1_1*l_h_i*1_1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31_1*l_h_f*1_1_1"/>
  <p:tag name="KSO_WM_TEMPLATE_CATEGORY" val="diagram"/>
  <p:tag name="KSO_WM_TEMPLATE_INDEX" val="20233231"/>
  <p:tag name="KSO_WM_UNIT_LAYERLEVEL" val="1_1_1"/>
  <p:tag name="KSO_WM_TAG_VERSION" val="3.0"/>
  <p:tag name="KSO_WM_UNIT_PRESET_TEXT" val="请单击此处添加正文，文字是您思想的提炼，请言简意赅的阐述观点。单击此处添加正文，文字是您思想的提炼。单击此处添加正文，文字是您思想的提炼，请言简意赅的阐述观点。"/>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31_1*l_h_a*1_1_1"/>
  <p:tag name="KSO_WM_TEMPLATE_CATEGORY" val="diagram"/>
  <p:tag name="KSO_WM_TEMPLATE_INDEX" val="202332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添加项标题"/>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1_1*l_h_i*1_2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31_1*l_h_f*1_2_1"/>
  <p:tag name="KSO_WM_TEMPLATE_CATEGORY" val="diagram"/>
  <p:tag name="KSO_WM_TEMPLATE_INDEX" val="20233231"/>
  <p:tag name="KSO_WM_UNIT_LAYERLEVEL" val="1_1_1"/>
  <p:tag name="KSO_WM_TAG_VERSION" val="3.0"/>
  <p:tag name="KSO_WM_UNIT_PRESET_TEXT" val="请单击此处添加正文，文字是您思想的提炼，请言简意赅的阐述观点。单击此处添加正文，文字是您思想的提炼。单击此处添加正文，文字是您思想的提炼，请言简意赅的阐述观点。"/>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31_1*l_h_a*1_2_1"/>
  <p:tag name="KSO_WM_TEMPLATE_CATEGORY" val="diagram"/>
  <p:tag name="KSO_WM_TEMPLATE_INDEX" val="202332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添加项标题"/>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9.xml><?xml version="1.0" encoding="utf-8"?>
<p:tagLst xmlns:p="http://schemas.openxmlformats.org/presentationml/2006/main">
  <p:tag name="KSO_WM_DIAGRAM_VERSION" val="3"/>
  <p:tag name="KSO_WM_DIAGRAM_COLOR_TRICK" val="1"/>
  <p:tag name="KSO_WM_DIAGRAM_COLOR_TEXT_CAN_REMOVE" val="n"/>
  <p:tag name="KSO_WM_UNIT_VALUE" val="471*47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231_1*l_h_d*1_2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360661326*ai_v1.7.4.241014_ONLINE*7b005c271662749dfdc7ad78453be0bc-slide-0"/>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DIAGRAM_VERSION" val="3"/>
  <p:tag name="KSO_WM_DIAGRAM_COLOR_TRICK" val="1"/>
  <p:tag name="KSO_WM_DIAGRAM_COLOR_TEXT_CAN_REMOVE" val="n"/>
  <p:tag name="KSO_WM_UNIT_VALUE" val="471*47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231_1*l_h_d*1_1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473252124*ai_v1.7.4.241014_ONLINE*7b005c271662749dfdc7ad78453be0bc-slide-0"/>
  <p:tag name="KSO_WM_UNIT_LINE_FILL_TYPE" val="2"/>
  <p:tag name="KSO_WM_UNIT_USESOURCEFORMAT_APPLY" val="1"/>
</p:tagLst>
</file>

<file path=ppt/tags/tag31.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2.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5.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36.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1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200708210*gallery_gallery_ai_v2.0.3.241203_ONLINE*e58e2874f49185804fba31d8ca34ccd8-slide-0"/>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4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57360291*gallery_gallery_ai_v2.0.3.241203_ONLINE*e58e2874f49185804fba31d8ca34ccd8-slide-0"/>
  <p:tag name="KSO_WM_UNIT_LINE_FILL_TYPE" val="2"/>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3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601005684*gallery_gallery_ai_v2.0.3.241203_ONLINE*e58e2874f49185804fba31d8ca34ccd8-slide-0"/>
  <p:tag name="KSO_WM_UNIT_LINE_FILL_TYPE" val="2"/>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2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397690713*gallery_gallery_ai_v2.0.3.241203_ONLINE*e58e2874f49185804fba31d8ca34ccd8-slide-0"/>
  <p:tag name="KSO_WM_UNIT_LINE_FILL_TYPE" val="2"/>
  <p:tag name="KSO_WM_UNIT_USESOURCEFORMAT_APPLY" val="1"/>
</p:tagLst>
</file>

<file path=ppt/tags/tag41.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2.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3.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4.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5.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6.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7.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i*1_1"/>
  <p:tag name="KSO_WM_TEMPLATE_CATEGORY" val="diagram"/>
  <p:tag name="KSO_WM_TEMPLATE_INDEX" val="202333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8.xml><?xml version="1.0" encoding="utf-8"?>
<p:tagLst xmlns:p="http://schemas.openxmlformats.org/presentationml/2006/main">
  <p:tag name="KSO_WM_SLIDE_ID" val="diagram20233331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1"/>
  <p:tag name="KSO_WM_SLIDE_TYPE" val="text"/>
  <p:tag name="KSO_WM_SLIDE_SUBTYPE" val="diag"/>
  <p:tag name="KSO_WM_SLIDE_SIZE" val="823.882*326.351"/>
  <p:tag name="KSO_WM_SLIDE_POSITION" val="66.6691*144.899"/>
  <p:tag name="KSO_WM_SLIDE_LAYOUT" val="a_l"/>
  <p:tag name="KSO_WM_SLIDE_LAYOUT_CNT" val="1_1"/>
  <p:tag name="KSO_WM_SPECIAL_SOURCE" val="bdnull"/>
  <p:tag name="KSO_WM_DIAGRAM_GROUP_CODE" val="l1-1"/>
  <p:tag name="KSO_WM_SLIDE_DIAGTYPE" val="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3_1*i*1"/>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2303_1*i*2"/>
  <p:tag name="KSO_WM_TEMPLATE_CATEGORY" val="diagram"/>
  <p:tag name="KSO_WM_TEMPLATE_INDEX" val="20212303"/>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6"/>
  <p:tag name="KSO_WM_TEMPLATE_ASSEMBLE_GROUPID" val="60656f434054ed1e2fb80686"/>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3_1*i*3"/>
  <p:tag name="KSO_WM_TEMPLATE_CATEGORY" val="diagram"/>
  <p:tag name="KSO_WM_TEMPLATE_INDEX" val="2021230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6"/>
  <p:tag name="KSO_WM_TEMPLATE_ASSEMBLE_GROUPID" val="60656f434054ed1e2fb8068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3_1*i*4"/>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1_1"/>
  <p:tag name="KSO_WM_TEMPLATE_CATEGORY" val="diagram"/>
  <p:tag name="KSO_WM_TEMPLATE_INDEX" val="20216844"/>
  <p:tag name="KSO_WM_UNIT_LAYERLEVEL" val="1_1_1"/>
  <p:tag name="KSO_WM_TAG_VERSION" val="1.0"/>
  <p:tag name="KSO_WM_BEAUTIFY_FLAG" val="#wm#"/>
  <p:tag name="KSO_WM_UNIT_TYPE" val="m_h_i"/>
  <p:tag name="KSO_WM_UNIT_INDEX" val="1_1_1"/>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2"/>
  <p:tag name="KSO_WM_TEMPLATE_CATEGORY" val="diagram"/>
  <p:tag name="KSO_WM_TEMPLATE_INDEX" val="20216844"/>
  <p:tag name="KSO_WM_UNIT_LAYERLEVEL" val="1_1_1"/>
  <p:tag name="KSO_WM_TAG_VERSION" val="1.0"/>
  <p:tag name="KSO_WM_BEAUTIFY_FLAG" val="#wm#"/>
  <p:tag name="KSO_WM_UNIT_TYPE" val="m_h_i"/>
  <p:tag name="KSO_WM_UNIT_INDEX" val="1_2_2"/>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1_2"/>
  <p:tag name="KSO_WM_TEMPLATE_CATEGORY" val="diagram"/>
  <p:tag name="KSO_WM_TEMPLATE_INDEX" val="20216844"/>
  <p:tag name="KSO_WM_UNIT_LAYERLEVEL" val="1_1_1"/>
  <p:tag name="KSO_WM_TAG_VERSION" val="1.0"/>
  <p:tag name="KSO_WM_BEAUTIFY_FLAG" val="#wm#"/>
  <p:tag name="KSO_WM_UNIT_TYPE" val="m_h_i"/>
  <p:tag name="KSO_WM_UNIT_INDEX" val="1_1_2"/>
  <p:tag name="KSO_WM_DIAGRAM_GROUP_CODE" val="m1-1"/>
  <p:tag name="KSO_WM_UNIT_LINE_FORE_SCHEMECOLOR_INDEX_BRIGHTNESS" val="0"/>
  <p:tag name="KSO_WM_UNIT_LINE_FORE_SCHEMECOLOR_INDEX" val="5"/>
  <p:tag name="KSO_WM_UNIT_LINE_FILL_TYPE" val="2"/>
  <p:tag name="KSO_WM_UNIT_USESOURCEFORMAT_APPLY" val="1"/>
  <p:tag name="KSO_WM_DIAGRAM_VIRTUALLY_FRAME" val="{&quot;height&quot;:389.1909251968504,&quot;left&quot;:33.7125,&quot;top&quot;:101.53246062992126,&quot;width&quot;:883.1375}"/>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1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1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1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1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3"/>
  <p:tag name="KSO_WM_TEMPLATE_CATEGORY" val="diagram"/>
  <p:tag name="KSO_WM_TEMPLATE_INDEX" val="20216844"/>
  <p:tag name="KSO_WM_UNIT_LAYERLEVEL" val="1_1_1"/>
  <p:tag name="KSO_WM_TAG_VERSION" val="1.0"/>
  <p:tag name="KSO_WM_BEAUTIFY_FLAG" val="#wm#"/>
  <p:tag name="KSO_WM_UNIT_TYPE" val="m_h_i"/>
  <p:tag name="KSO_WM_UNIT_INDEX" val="1_2_3"/>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2"/>
  <p:tag name="KSO_WM_TEMPLATE_CATEGORY" val="diagram"/>
  <p:tag name="KSO_WM_TEMPLATE_INDEX" val="20216844"/>
  <p:tag name="KSO_WM_UNIT_LAYERLEVEL" val="1_1_1"/>
  <p:tag name="KSO_WM_TAG_VERSION" val="1.0"/>
  <p:tag name="KSO_WM_BEAUTIFY_FLAG" val="#wm#"/>
  <p:tag name="KSO_WM_UNIT_TYPE" val="m_h_i"/>
  <p:tag name="KSO_WM_UNIT_INDEX" val="1_3_2"/>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4"/>
  <p:tag name="KSO_WM_TEMPLATE_CATEGORY" val="diagram"/>
  <p:tag name="KSO_WM_TEMPLATE_INDEX" val="20216844"/>
  <p:tag name="KSO_WM_UNIT_LAYERLEVEL" val="1_1_1"/>
  <p:tag name="KSO_WM_TAG_VERSION" val="1.0"/>
  <p:tag name="KSO_WM_BEAUTIFY_FLAG" val="#wm#"/>
  <p:tag name="KSO_WM_UNIT_TYPE" val="m_h_i"/>
  <p:tag name="KSO_WM_UNIT_INDEX" val="1_2_4"/>
  <p:tag name="KSO_WM_DIAGRAM_GROUP_CODE" val="m1-1"/>
  <p:tag name="KSO_WM_UNIT_LINE_FORE_SCHEMECOLOR_INDEX_BRIGHTNESS" val="0"/>
  <p:tag name="KSO_WM_UNIT_LINE_FORE_SCHEMECOLOR_INDEX" val="7"/>
  <p:tag name="KSO_WM_UNIT_LINE_FILL_TYPE" val="2"/>
  <p:tag name="KSO_WM_UNIT_USESOURCEFORMAT_APPLY" val="1"/>
  <p:tag name="KSO_WM_DIAGRAM_VIRTUALLY_FRAME" val="{&quot;height&quot;:389.1909251968504,&quot;left&quot;:33.7125,&quot;top&quot;:101.53246062992126,&quot;width&quot;:883.1375}"/>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2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2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2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2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3"/>
  <p:tag name="KSO_WM_TEMPLATE_CATEGORY" val="diagram"/>
  <p:tag name="KSO_WM_TEMPLATE_INDEX" val="20216844"/>
  <p:tag name="KSO_WM_UNIT_LAYERLEVEL" val="1_1_1"/>
  <p:tag name="KSO_WM_TAG_VERSION" val="1.0"/>
  <p:tag name="KSO_WM_BEAUTIFY_FLAG" val="#wm#"/>
  <p:tag name="KSO_WM_UNIT_TYPE" val="m_h_i"/>
  <p:tag name="KSO_WM_UNIT_INDEX" val="1_3_3"/>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4"/>
  <p:tag name="KSO_WM_TEMPLATE_CATEGORY" val="diagram"/>
  <p:tag name="KSO_WM_TEMPLATE_INDEX" val="20216844"/>
  <p:tag name="KSO_WM_UNIT_LAYERLEVEL" val="1_1_1"/>
  <p:tag name="KSO_WM_TAG_VERSION" val="1.0"/>
  <p:tag name="KSO_WM_BEAUTIFY_FLAG" val="#wm#"/>
  <p:tag name="KSO_WM_UNIT_TYPE" val="m_h_i"/>
  <p:tag name="KSO_WM_UNIT_INDEX" val="1_3_4"/>
  <p:tag name="KSO_WM_DIAGRAM_GROUP_CODE" val="m1-1"/>
  <p:tag name="KSO_WM_UNIT_LINE_FORE_SCHEMECOLOR_INDEX_BRIGHTNESS" val="0"/>
  <p:tag name="KSO_WM_UNIT_LINE_FORE_SCHEMECOLOR_INDEX" val="9"/>
  <p:tag name="KSO_WM_UNIT_LINE_FILL_TYPE" val="2"/>
  <p:tag name="KSO_WM_UNIT_USESOURCEFORMAT_APPLY" val="1"/>
  <p:tag name="KSO_WM_DIAGRAM_VIRTUALLY_FRAME" val="{&quot;height&quot;:389.1909251968504,&quot;left&quot;:33.7125,&quot;top&quot;:101.53246062992126,&quot;width&quot;:883.1375}"/>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3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3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3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3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1"/>
  <p:tag name="KSO_WM_TEMPLATE_CATEGORY" val="diagram"/>
  <p:tag name="KSO_WM_TEMPLATE_INDEX" val="20216844"/>
  <p:tag name="KSO_WM_UNIT_LAYERLEVEL" val="1_1_1"/>
  <p:tag name="KSO_WM_TAG_VERSION" val="1.0"/>
  <p:tag name="KSO_WM_BEAUTIFY_FLAG" val="#wm#"/>
  <p:tag name="KSO_WM_UNIT_TYPE" val="m_h_i"/>
  <p:tag name="KSO_WM_UNIT_INDEX" val="1_2_1"/>
  <p:tag name="KSO_WM_DIAGRAM_GROUP_CODE" val="m1-1"/>
  <p:tag name="KSO_WM_UNIT_FILL_FORE_SCHEMECOLOR_INDEX_BRIGHTNESS" val="0"/>
  <p:tag name="KSO_WM_UNIT_FILL_FORE_SCHEMECOLOR_INDEX" val="14"/>
  <p:tag name="KSO_WM_UNIT_FILL_TYPE" val="1"/>
  <p:tag name="KSO_WM_UNIT_LINE_FORE_SCHEMECOLOR_INDEX_BRIGHTNESS" val="0"/>
  <p:tag name="KSO_WM_UNIT_LINE_FORE_SCHEMECOLOR_INDEX" val="16"/>
  <p:tag name="KSO_WM_UNIT_LINE_FILL_TYPE" val="2"/>
  <p:tag name="KSO_WM_UNIT_USESOURCEFORMAT_APPLY" val="1"/>
  <p:tag name="KSO_WM_DIAGRAM_VIRTUALLY_FRAME" val="{&quot;height&quot;:389.1909251968504,&quot;left&quot;:33.7125,&quot;top&quot;:101.53246062992126,&quot;width&quot;:883.1375}"/>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1"/>
  <p:tag name="KSO_WM_TEMPLATE_CATEGORY" val="diagram"/>
  <p:tag name="KSO_WM_TEMPLATE_INDEX" val="20216844"/>
  <p:tag name="KSO_WM_UNIT_LAYERLEVEL" val="1_1_1"/>
  <p:tag name="KSO_WM_TAG_VERSION" val="1.0"/>
  <p:tag name="KSO_WM_BEAUTIFY_FLAG" val="#wm#"/>
  <p:tag name="KSO_WM_UNIT_TYPE" val="m_h_i"/>
  <p:tag name="KSO_WM_UNIT_INDEX" val="1_3_1"/>
  <p:tag name="KSO_WM_DIAGRAM_GROUP_CODE" val="m1-1"/>
  <p:tag name="KSO_WM_UNIT_FILL_FORE_SCHEMECOLOR_INDEX_BRIGHTNESS" val="0"/>
  <p:tag name="KSO_WM_UNIT_FILL_FORE_SCHEMECOLOR_INDEX" val="14"/>
  <p:tag name="KSO_WM_UNIT_FILL_TYPE" val="1"/>
  <p:tag name="KSO_WM_UNIT_LINE_FORE_SCHEMECOLOR_INDEX_BRIGHTNESS" val="0"/>
  <p:tag name="KSO_WM_UNIT_LINE_FORE_SCHEMECOLOR_INDEX" val="16"/>
  <p:tag name="KSO_WM_UNIT_LINE_FILL_TYPE" val="2"/>
  <p:tag name="KSO_WM_UNIT_USESOURCEFORMAT_APPLY" val="1"/>
  <p:tag name="KSO_WM_DIAGRAM_VIRTUALLY_FRAME" val="{&quot;height&quot;:389.1909251968504,&quot;left&quot;:33.7125,&quot;top&quot;:101.53246062992126,&quot;width&quot;:883.1375}"/>
</p:tagLst>
</file>

<file path=ppt/tags/tag69.xml><?xml version="1.0" encoding="utf-8"?>
<p:tagLst xmlns:p="http://schemas.openxmlformats.org/presentationml/2006/main">
  <p:tag name="KSO_WM_SLIDE_ID" val="diagram20212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2303"/>
  <p:tag name="KSO_WM_SLIDE_LAYOUT" val="a_d"/>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3"/>
  <p:tag name="KSO_WM_TEMPLATE_ASSEMBLE_XID" val="60656f434054ed1e2fb80686"/>
  <p:tag name="KSO_WM_TEMPLATE_ASSEMBLE_GROUPID" val="60656f434054ed1e2fb8068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1307,&quot;width&quot;:2522}"/>
</p:tagLst>
</file>

<file path=ppt/tags/tag71.xml><?xml version="1.0" encoding="utf-8"?>
<p:tagLst xmlns:p="http://schemas.openxmlformats.org/presentationml/2006/main">
  <p:tag name="KSO_WM_UNIT_PLACING_PICTURE_USER_VIEWPORT" val="{&quot;height&quot;:1308,&quot;width&quot;:2746}"/>
</p:tagLst>
</file>

<file path=ppt/tags/tag72.xml><?xml version="1.0" encoding="utf-8"?>
<p:tagLst xmlns:p="http://schemas.openxmlformats.org/presentationml/2006/main">
  <p:tag name="KSO_WM_UNIT_PLACING_PICTURE_USER_VIEWPORT" val="{&quot;height&quot;:1272,&quot;width&quot;:1077}"/>
</p:tagLst>
</file>

<file path=ppt/tags/tag73.xml><?xml version="1.0" encoding="utf-8"?>
<p:tagLst xmlns:p="http://schemas.openxmlformats.org/presentationml/2006/main">
  <p:tag name="KSO_WM_UNIT_PLACING_PICTURE_USER_VIEWPORT" val="{&quot;height&quot;:1306,&quot;width&quot;:1306}"/>
</p:tagLst>
</file>

<file path=ppt/tags/tag74.xml><?xml version="1.0" encoding="utf-8"?>
<p:tagLst xmlns:p="http://schemas.openxmlformats.org/presentationml/2006/main">
  <p:tag name="KSO_WM_UNIT_PLACING_PICTURE_USER_VIEWPORT" val="{&quot;height&quot;:1439,&quot;width&quot;:2536}"/>
</p:tagLst>
</file>

<file path=ppt/tags/tag75.xml><?xml version="1.0" encoding="utf-8"?>
<p:tagLst xmlns:p="http://schemas.openxmlformats.org/presentationml/2006/main">
  <p:tag name="KSO_WM_UNIT_PLACING_PICTURE_USER_VIEWPORT" val="{&quot;height&quot;:1314,&quot;width&quot;:3307}"/>
</p:tagLst>
</file>

<file path=ppt/tags/tag76.xml><?xml version="1.0" encoding="utf-8"?>
<p:tagLst xmlns:p="http://schemas.openxmlformats.org/presentationml/2006/main">
  <p:tag name="KSO_WM_UNIT_PLACING_PICTURE_USER_VIEWPORT" val="{&quot;height&quot;:1330,&quot;width&quot;:2080}"/>
</p:tagLst>
</file>

<file path=ppt/tags/tag77.xml><?xml version="1.0" encoding="utf-8"?>
<p:tagLst xmlns:p="http://schemas.openxmlformats.org/presentationml/2006/main">
  <p:tag name="KSO_WM_DIAGRAM_VIRTUALLY_FRAME" val="{&quot;height&quot;:370.85,&quot;left&quot;:346.125,&quot;top&quot;:119.1,&quot;width&quot;:528.225}"/>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2488_1*l_i*1_1"/>
  <p:tag name="KSO_WM_TEMPLATE_CATEGORY" val="diagram"/>
  <p:tag name="KSO_WM_TEMPLATE_INDEX" val="20232488"/>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88_1*l_h_f*1_1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88_1*l_h_a*1_1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88_1*l_h_f*1_2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88_1*l_h_a*1_2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88_1*l_h_a*1_3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88_1*l_h_f*1_3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769_4*l_h_i*1_5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769_4*l_h_i*1_5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8"/>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87.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769_4*l_h_f*1_5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1.1436220472441,&quot;left&quot;:35.97874015748032,&quot;top&quot;:93.7955905511811,&quot;width&quot;:876.0496850393699}"/>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28769_4*l_h_i*1_5_3"/>
  <p:tag name="KSO_WM_TEMPLATE_CATEGORY" val="diagram"/>
  <p:tag name="KSO_WM_TEMPLATE_INDEX" val="20228769"/>
  <p:tag name="KSO_WM_UNIT_LAYERLEVEL" val="1_1_1"/>
  <p:tag name="KSO_WM_TAG_VERSION" val="1.0"/>
  <p:tag name="KSO_WM_BEAUTIFY_FLAG" val="#wm#"/>
  <p:tag name="KSO_WM_UNIT_USESOURCEFORMAT_APPLY" val="1"/>
  <p:tag name="KSO_WM_DIAGRAM_VIRTUALLY_FRAME" val="{&quot;height&quot;:321.1436220472441,&quot;left&quot;:35.97874015748032,&quot;top&quot;:93.7955905511811,&quot;width&quot;:876.0496850393699}"/>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9_4*l_h_i*1_1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769_4*l_h_i*1_1_2"/>
  <p:tag name="KSO_WM_TEMPLATE_CATEGORY" val="diagram"/>
  <p:tag name="KSO_WM_TEMPLATE_INDEX" val="20228769"/>
  <p:tag name="KSO_WM_UNIT_LAYERLEVEL" val="1_1_1"/>
  <p:tag name="KSO_WM_TAG_VERSION" val="1.0"/>
  <p:tag name="KSO_WM_BEAUTIFY_FLAG" val="#wm#"/>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1.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9_4*l_h_f*1_1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9_4*l_h_i*1_2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769_4*l_h_i*1_2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4.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9_4*l_h_f*1_2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69_4*l_h_i*1_4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769_4*l_h_i*1_4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7.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69_4*l_h_f*1_4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1.1436220472441,&quot;left&quot;:35.97874015748032,&quot;top&quot;:93.7955905511811,&quot;width&quot;:876.0496850393699}"/>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69_4*l_h_i*1_4_3"/>
  <p:tag name="KSO_WM_TEMPLATE_CATEGORY" val="diagram"/>
  <p:tag name="KSO_WM_TEMPLATE_INDEX" val="20228769"/>
  <p:tag name="KSO_WM_UNIT_LAYERLEVEL" val="1_1_1"/>
  <p:tag name="KSO_WM_TAG_VERSION" val="1.0"/>
  <p:tag name="KSO_WM_BEAUTIFY_FLAG" val="#wm#"/>
  <p:tag name="KSO_WM_UNIT_USESOURCEFORMAT_APPLY" val="1"/>
  <p:tag name="KSO_WM_DIAGRAM_VIRTUALLY_FRAME" val="{&quot;height&quot;:321.1436220472441,&quot;left&quot;:35.97874015748032,&quot;top&quot;:93.7955905511811,&quot;width&quot;:876.0496850393699}"/>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9_4*l_h_i*1_3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1.1436220472441,&quot;left&quot;:35.97874015748032,&quot;top&quot;:93.7955905511811,&quot;width&quot;:876.049685039369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3357</Words>
  <Application>WPS 演示</Application>
  <PresentationFormat>On-screen Show (16:9)</PresentationFormat>
  <Paragraphs>305</Paragraphs>
  <Slides>32</Slides>
  <Notes>14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宋体</vt:lpstr>
      <vt:lpstr>Wingdings</vt:lpstr>
      <vt:lpstr>微软雅黑</vt:lpstr>
      <vt:lpstr>微软雅黑</vt:lpstr>
      <vt:lpstr>Gill Sans</vt:lpstr>
      <vt:lpstr>Arial Unicode MS</vt:lpstr>
      <vt:lpstr>Calibri</vt:lpstr>
      <vt:lpstr>Times New Roman</vt:lpstr>
      <vt:lpstr>Segoe UI</vt:lpstr>
      <vt:lpstr>Wingdings</vt:lpstr>
      <vt:lpstr>Calibri Light</vt:lpstr>
      <vt:lpstr>等线 Light</vt:lpstr>
      <vt:lpstr>等线</vt:lpstr>
      <vt:lpstr>Gill Sans MT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李沅衡</cp:lastModifiedBy>
  <cp:revision>332</cp:revision>
  <dcterms:created xsi:type="dcterms:W3CDTF">2024-11-26T09:22:00Z</dcterms:created>
  <dcterms:modified xsi:type="dcterms:W3CDTF">2024-12-25T11:08:47Z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C47D87C0F59F4A439A373EFFB78BACB9_13</vt:lpwstr>
  </property>
  <property fmtid="{D5CDD505-2E9C-101B-9397-08002B2CF9AE}" pid="3" name="KSOProductBuildVer">
    <vt:lpwstr>2052-12.1.0.17147</vt:lpwstr>
  </property>
</Properties>
</file>